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7"/>
  </p:notesMasterIdLst>
  <p:sldIdLst>
    <p:sldId id="339" r:id="rId2"/>
    <p:sldId id="264" r:id="rId3"/>
    <p:sldId id="350" r:id="rId4"/>
    <p:sldId id="342" r:id="rId5"/>
    <p:sldId id="349" r:id="rId6"/>
    <p:sldId id="348" r:id="rId7"/>
    <p:sldId id="272" r:id="rId8"/>
    <p:sldId id="268" r:id="rId9"/>
    <p:sldId id="270" r:id="rId10"/>
    <p:sldId id="271" r:id="rId11"/>
    <p:sldId id="275" r:id="rId12"/>
    <p:sldId id="273" r:id="rId13"/>
    <p:sldId id="351" r:id="rId14"/>
    <p:sldId id="352" r:id="rId15"/>
    <p:sldId id="276" r:id="rId16"/>
    <p:sldId id="328" r:id="rId17"/>
    <p:sldId id="331" r:id="rId18"/>
    <p:sldId id="355" r:id="rId19"/>
    <p:sldId id="354" r:id="rId20"/>
    <p:sldId id="277" r:id="rId21"/>
    <p:sldId id="356" r:id="rId22"/>
    <p:sldId id="361" r:id="rId23"/>
    <p:sldId id="274" r:id="rId24"/>
    <p:sldId id="344" r:id="rId25"/>
    <p:sldId id="358" r:id="rId26"/>
    <p:sldId id="359" r:id="rId27"/>
    <p:sldId id="360" r:id="rId28"/>
    <p:sldId id="281" r:id="rId29"/>
    <p:sldId id="283" r:id="rId30"/>
    <p:sldId id="362" r:id="rId31"/>
    <p:sldId id="363" r:id="rId32"/>
    <p:sldId id="286" r:id="rId33"/>
    <p:sldId id="287" r:id="rId34"/>
    <p:sldId id="288" r:id="rId35"/>
    <p:sldId id="290" r:id="rId36"/>
    <p:sldId id="364" r:id="rId37"/>
    <p:sldId id="343" r:id="rId38"/>
    <p:sldId id="371" r:id="rId39"/>
    <p:sldId id="372" r:id="rId40"/>
    <p:sldId id="373" r:id="rId41"/>
    <p:sldId id="374" r:id="rId42"/>
    <p:sldId id="375" r:id="rId43"/>
    <p:sldId id="376" r:id="rId44"/>
    <p:sldId id="405" r:id="rId45"/>
    <p:sldId id="333" r:id="rId46"/>
    <p:sldId id="381" r:id="rId47"/>
    <p:sldId id="377" r:id="rId48"/>
    <p:sldId id="378" r:id="rId49"/>
    <p:sldId id="319" r:id="rId50"/>
    <p:sldId id="379" r:id="rId51"/>
    <p:sldId id="380" r:id="rId52"/>
    <p:sldId id="345" r:id="rId53"/>
    <p:sldId id="421" r:id="rId54"/>
    <p:sldId id="335" r:id="rId55"/>
    <p:sldId id="293" r:id="rId56"/>
    <p:sldId id="295" r:id="rId57"/>
    <p:sldId id="425" r:id="rId58"/>
    <p:sldId id="336" r:id="rId59"/>
    <p:sldId id="422" r:id="rId60"/>
    <p:sldId id="429" r:id="rId61"/>
    <p:sldId id="423" r:id="rId62"/>
    <p:sldId id="426" r:id="rId63"/>
    <p:sldId id="430" r:id="rId64"/>
    <p:sldId id="433" r:id="rId65"/>
    <p:sldId id="437" r:id="rId66"/>
    <p:sldId id="434" r:id="rId67"/>
    <p:sldId id="435" r:id="rId68"/>
    <p:sldId id="337" r:id="rId69"/>
    <p:sldId id="256" r:id="rId70"/>
    <p:sldId id="257" r:id="rId71"/>
    <p:sldId id="258" r:id="rId72"/>
    <p:sldId id="259" r:id="rId73"/>
    <p:sldId id="260" r:id="rId74"/>
    <p:sldId id="261" r:id="rId75"/>
    <p:sldId id="263" r:id="rId76"/>
    <p:sldId id="341" r:id="rId77"/>
    <p:sldId id="346" r:id="rId78"/>
    <p:sldId id="365" r:id="rId79"/>
    <p:sldId id="366" r:id="rId80"/>
    <p:sldId id="367" r:id="rId81"/>
    <p:sldId id="382" r:id="rId82"/>
    <p:sldId id="383" r:id="rId83"/>
    <p:sldId id="368" r:id="rId84"/>
    <p:sldId id="369" r:id="rId85"/>
    <p:sldId id="385" r:id="rId86"/>
    <p:sldId id="384" r:id="rId87"/>
    <p:sldId id="386" r:id="rId88"/>
    <p:sldId id="416" r:id="rId89"/>
    <p:sldId id="415" r:id="rId90"/>
    <p:sldId id="417" r:id="rId91"/>
    <p:sldId id="387" r:id="rId92"/>
    <p:sldId id="388" r:id="rId93"/>
    <p:sldId id="419" r:id="rId94"/>
    <p:sldId id="389" r:id="rId95"/>
    <p:sldId id="390" r:id="rId96"/>
    <p:sldId id="391" r:id="rId97"/>
    <p:sldId id="392" r:id="rId98"/>
    <p:sldId id="393" r:id="rId99"/>
    <p:sldId id="394" r:id="rId100"/>
    <p:sldId id="395" r:id="rId101"/>
    <p:sldId id="414" r:id="rId102"/>
    <p:sldId id="396" r:id="rId103"/>
    <p:sldId id="397" r:id="rId104"/>
    <p:sldId id="398" r:id="rId105"/>
    <p:sldId id="407" r:id="rId106"/>
    <p:sldId id="409" r:id="rId107"/>
    <p:sldId id="410" r:id="rId108"/>
    <p:sldId id="412" r:id="rId109"/>
    <p:sldId id="432" r:id="rId110"/>
    <p:sldId id="440" r:id="rId111"/>
    <p:sldId id="442" r:id="rId112"/>
    <p:sldId id="441" r:id="rId113"/>
    <p:sldId id="446" r:id="rId114"/>
    <p:sldId id="447" r:id="rId115"/>
    <p:sldId id="444" r:id="rId116"/>
    <p:sldId id="445" r:id="rId117"/>
    <p:sldId id="443" r:id="rId118"/>
    <p:sldId id="439" r:id="rId119"/>
    <p:sldId id="413" r:id="rId120"/>
    <p:sldId id="438" r:id="rId121"/>
    <p:sldId id="436" r:id="rId122"/>
    <p:sldId id="427" r:id="rId123"/>
    <p:sldId id="428" r:id="rId124"/>
    <p:sldId id="294" r:id="rId125"/>
    <p:sldId id="420" r:id="rId1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FF0000"/>
    <a:srgbClr val="000000"/>
    <a:srgbClr val="4472C4"/>
    <a:srgbClr val="FF7575"/>
    <a:srgbClr val="FFFF00"/>
    <a:srgbClr val="FFFFFF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870" autoAdjust="0"/>
  </p:normalViewPr>
  <p:slideViewPr>
    <p:cSldViewPr snapToGrid="0">
      <p:cViewPr varScale="1">
        <p:scale>
          <a:sx n="102" d="100"/>
          <a:sy n="102" d="100"/>
        </p:scale>
        <p:origin x="91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79FA4-C54C-4D31-B1F6-A635B370FEF7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32250-C686-43EC-A765-A5E2B52E9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8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84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96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19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0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81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57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78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99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72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3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35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42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77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34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4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32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47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68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06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64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2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23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241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7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95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86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646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957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800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775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83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0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00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05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73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8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8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863B-ED79-4253-9EF3-DFAC231D1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F3DE2-B279-4E46-86B6-B6B36A60D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904DA-E513-4BFF-8C74-3E6F9306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9F631-7C90-40AB-B28F-A495B03C1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DEFBB-AC04-4648-8D77-18A491A8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5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06E4-DC9B-4971-ACEA-3CF460F0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CE169-2FAD-4B87-AAB0-C088033C2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5AAFD-17ED-46E2-96F4-F73CBF0F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B9F1F-A2E2-4614-8DAA-4D19CEC4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5527B-81BE-461E-AA1F-A977CCE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66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1E2FEE-9E9E-4BA2-B888-2A0C41491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20810-6678-4E3B-A78C-0A641953C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14E77-9085-46A7-9633-25F0899BA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655B0-4F95-4BBD-8629-5950B4A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43E3F-5C6D-4D97-8226-8A2485C0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5710-80E0-4875-8FF9-FEA599BD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71993-EDF7-4613-BE98-045FA0561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18B06-3A19-4651-89F5-65E19CE6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8368-293B-4FEA-9804-7C9A0E6F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A0E71-6E41-4AC1-A36A-D4415E5E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4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A0C8-0E2B-4943-A8EF-AE0673AF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DE235-A867-48A4-A266-D836B50D6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ECBB0-BE9F-4661-A6BC-DA4FC854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A50D3-BBC5-4C4E-A66B-3A122E5D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E938C-2E35-4169-B087-B8397F972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1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30AB-4B2C-42EE-A3D6-5B9C57FC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E7B00-5968-483C-BBCF-61848DCE1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76D-A414-4AD8-A49B-55E83C08B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2F20C-2369-4DA2-9DF5-F73B5AE4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6F36E-7BE2-404E-9E46-AB2B33C3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80C6E-3139-43A1-8116-5256C708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5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AF55-F0FF-4247-9AA1-C7524945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F4254-B5AB-4D17-AF01-8DECF7F08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AA777-896E-4394-8E36-ED56DB86D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BBBF5-087E-461E-BEDD-7DB1C7339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C0E074-A007-48C5-99C5-5918DDB76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BB3606-6A1E-4CE2-926A-7B4C2E01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11148-653C-4899-8ED3-D39CD367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F296F0-DDCC-411A-80E1-584B8034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4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50B3-608E-433F-9C7F-D557F533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BF630-A945-488E-83E6-9D9FF5E2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C1525-FF04-4B13-BDFD-3EC6821A8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97AD9-BC93-422B-A104-A8EC04EE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3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BF590-3E8E-4D9E-89BC-5A610892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AFA28-E81B-4B3E-B250-01960832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E4D85-7197-4071-A38E-5B7E44BE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00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CC0A-82AB-4985-8BDB-40E6E786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3E00D-1B42-4F3E-9BD6-C4E77E142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305F4-3E02-459A-880C-36AF58FD5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69197-2371-4542-A2F3-F1C1AAB5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6F856-4ED3-4B0A-8E46-84A10247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B193A-1436-4066-B962-6ACBA001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29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4A3A-0F36-486E-91EA-ADA48D64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112257-8A62-40B4-B10A-E6BE4DE14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ED918-8F9A-4098-89C7-1F4CAAEB1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E9FA-3FCD-4584-B7C0-D7BA9E0E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E6882-092C-4C90-A919-E26A05BF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69898-EF51-4785-84A6-C94A841F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1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CBEF0-4E46-4D21-9E66-21279285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31BF-88C5-4E2E-A1BA-4D31CE36A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AB64D-3908-41D9-A29A-E6DCEAF2F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21066-964D-46C3-8074-B61AD3298C5F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879F6-7BC1-4E3A-898E-BC203E9E0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22E13-7C0A-445D-8C46-8A1629736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5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witter.com/tanyaofmars/status/893892863485919232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3" Type="http://schemas.openxmlformats.org/officeDocument/2006/relationships/image" Target="../media/image201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image" Target="../media/image3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1.png"/><Relationship Id="rId15" Type="http://schemas.openxmlformats.org/officeDocument/2006/relationships/image" Target="../media/image32.png"/><Relationship Id="rId4" Type="http://schemas.openxmlformats.org/officeDocument/2006/relationships/image" Target="../media/image211.png"/><Relationship Id="rId9" Type="http://schemas.openxmlformats.org/officeDocument/2006/relationships/image" Target="../media/image260.png"/><Relationship Id="rId14" Type="http://schemas.openxmlformats.org/officeDocument/2006/relationships/image" Target="../media/image3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0.png"/><Relationship Id="rId5" Type="http://schemas.openxmlformats.org/officeDocument/2006/relationships/image" Target="../media/image1530.png"/><Relationship Id="rId4" Type="http://schemas.openxmlformats.org/officeDocument/2006/relationships/image" Target="../media/image152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0.png"/><Relationship Id="rId4" Type="http://schemas.openxmlformats.org/officeDocument/2006/relationships/image" Target="../media/image167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7" Type="http://schemas.openxmlformats.org/officeDocument/2006/relationships/image" Target="../media/image9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11" Type="http://schemas.openxmlformats.org/officeDocument/2006/relationships/image" Target="../media/image1680.png"/><Relationship Id="rId5" Type="http://schemas.openxmlformats.org/officeDocument/2006/relationships/image" Target="../media/image910.png"/><Relationship Id="rId10" Type="http://schemas.openxmlformats.org/officeDocument/2006/relationships/image" Target="../media/image148.png"/><Relationship Id="rId4" Type="http://schemas.openxmlformats.org/officeDocument/2006/relationships/image" Target="../media/image900.png"/><Relationship Id="rId9" Type="http://schemas.openxmlformats.org/officeDocument/2006/relationships/image" Target="../media/image950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41.png"/><Relationship Id="rId18" Type="http://schemas.openxmlformats.org/officeDocument/2006/relationships/image" Target="../media/image57.png"/><Relationship Id="rId26" Type="http://schemas.openxmlformats.org/officeDocument/2006/relationships/image" Target="../media/image8.png"/><Relationship Id="rId3" Type="http://schemas.openxmlformats.org/officeDocument/2006/relationships/image" Target="../media/image6.png"/><Relationship Id="rId21" Type="http://schemas.openxmlformats.org/officeDocument/2006/relationships/image" Target="../media/image60.png"/><Relationship Id="rId12" Type="http://schemas.openxmlformats.org/officeDocument/2006/relationships/image" Target="../media/image35.png"/><Relationship Id="rId7" Type="http://schemas.openxmlformats.org/officeDocument/2006/relationships/image" Target="../media/image40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.png"/><Relationship Id="rId24" Type="http://schemas.openxmlformats.org/officeDocument/2006/relationships/image" Target="../media/image63.png"/><Relationship Id="rId5" Type="http://schemas.openxmlformats.org/officeDocument/2006/relationships/image" Target="../media/image50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53.png"/><Relationship Id="rId19" Type="http://schemas.openxmlformats.org/officeDocument/2006/relationships/image" Target="../media/image58.png"/><Relationship Id="rId4" Type="http://schemas.openxmlformats.org/officeDocument/2006/relationships/image" Target="../media/image7.png"/><Relationship Id="rId9" Type="http://schemas.openxmlformats.org/officeDocument/2006/relationships/image" Target="../media/image52.png"/><Relationship Id="rId14" Type="http://schemas.openxmlformats.org/officeDocument/2006/relationships/image" Target="../media/image33.png"/><Relationship Id="rId22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4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8.png"/><Relationship Id="rId9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epearthscience.blogspot.com/2015/06/diy-satellite-pass-planner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figure/Satellite-Azimuth-and-elevation-angle_fig1_334197029" TargetMode="Externa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Hyperbola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hyperlink" Target="https://en.wikipedia.org/wiki/Hyperbola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5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support.virtual-surveyor.com/en/support/solutions/articles/1000261351-what-is-wgs84-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Earth-orientation-parameters_fig1_289388318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rekit.or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ydrometronics.com/ecef.html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11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image" Target="../media/image4.png"/><Relationship Id="rId21" Type="http://schemas.openxmlformats.org/officeDocument/2006/relationships/image" Target="../media/image17.png"/><Relationship Id="rId7" Type="http://schemas.openxmlformats.org/officeDocument/2006/relationships/image" Target="../media/image37.png"/><Relationship Id="rId12" Type="http://schemas.openxmlformats.org/officeDocument/2006/relationships/image" Target="../media/image44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3.png"/><Relationship Id="rId24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image" Target="../media/image42.png"/><Relationship Id="rId19" Type="http://schemas.openxmlformats.org/officeDocument/2006/relationships/image" Target="../media/image15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39.png"/><Relationship Id="rId18" Type="http://schemas.openxmlformats.org/officeDocument/2006/relationships/image" Target="../media/image23.png"/><Relationship Id="rId3" Type="http://schemas.openxmlformats.org/officeDocument/2006/relationships/image" Target="../media/image140.png"/><Relationship Id="rId21" Type="http://schemas.openxmlformats.org/officeDocument/2006/relationships/image" Target="../media/image113.png"/><Relationship Id="rId7" Type="http://schemas.openxmlformats.org/officeDocument/2006/relationships/image" Target="../media/image180.png"/><Relationship Id="rId12" Type="http://schemas.openxmlformats.org/officeDocument/2006/relationships/image" Target="../media/image38.png"/><Relationship Id="rId17" Type="http://schemas.openxmlformats.org/officeDocument/2006/relationships/image" Target="../media/image71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10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0.png"/><Relationship Id="rId5" Type="http://schemas.openxmlformats.org/officeDocument/2006/relationships/image" Target="../media/image36.png"/><Relationship Id="rId15" Type="http://schemas.openxmlformats.org/officeDocument/2006/relationships/image" Target="../media/image510.png"/><Relationship Id="rId23" Type="http://schemas.openxmlformats.org/officeDocument/2006/relationships/image" Target="../media/image26.png"/><Relationship Id="rId10" Type="http://schemas.openxmlformats.org/officeDocument/2006/relationships/image" Target="../media/image210.png"/><Relationship Id="rId19" Type="http://schemas.openxmlformats.org/officeDocument/2006/relationships/image" Target="../media/image24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410.png"/><Relationship Id="rId22" Type="http://schemas.openxmlformats.org/officeDocument/2006/relationships/image" Target="../media/image12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Satellite-Azimuth-and-elevation-angle_fig1_334197029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11.PNG"/><Relationship Id="rId7" Type="http://schemas.openxmlformats.org/officeDocument/2006/relationships/image" Target="../media/image14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0.png"/><Relationship Id="rId5" Type="http://schemas.openxmlformats.org/officeDocument/2006/relationships/image" Target="../media/image1430.png"/><Relationship Id="rId10" Type="http://schemas.openxmlformats.org/officeDocument/2006/relationships/image" Target="../media/image1480.png"/><Relationship Id="rId4" Type="http://schemas.openxmlformats.org/officeDocument/2006/relationships/image" Target="../media/image1420.png"/><Relationship Id="rId9" Type="http://schemas.openxmlformats.org/officeDocument/2006/relationships/image" Target="../media/image147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39.png"/><Relationship Id="rId3" Type="http://schemas.openxmlformats.org/officeDocument/2006/relationships/image" Target="../media/image141.png"/><Relationship Id="rId21" Type="http://schemas.openxmlformats.org/officeDocument/2006/relationships/image" Target="../media/image410.png"/><Relationship Id="rId7" Type="http://schemas.openxmlformats.org/officeDocument/2006/relationships/image" Target="../media/image190.png"/><Relationship Id="rId12" Type="http://schemas.openxmlformats.org/officeDocument/2006/relationships/image" Target="../media/image38.png"/><Relationship Id="rId2" Type="http://schemas.openxmlformats.org/officeDocument/2006/relationships/image" Target="../media/image13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13.png"/><Relationship Id="rId5" Type="http://schemas.openxmlformats.org/officeDocument/2006/relationships/image" Target="../media/image170.png"/><Relationship Id="rId15" Type="http://schemas.openxmlformats.org/officeDocument/2006/relationships/image" Target="../media/image28.png"/><Relationship Id="rId10" Type="http://schemas.openxmlformats.org/officeDocument/2006/relationships/image" Target="../media/image220.png"/><Relationship Id="rId19" Type="http://schemas.openxmlformats.org/officeDocument/2006/relationships/image" Target="../media/image171.png"/><Relationship Id="rId4" Type="http://schemas.openxmlformats.org/officeDocument/2006/relationships/image" Target="../media/image36.png"/><Relationship Id="rId9" Type="http://schemas.openxmlformats.org/officeDocument/2006/relationships/image" Target="../media/image210.png"/><Relationship Id="rId14" Type="http://schemas.openxmlformats.org/officeDocument/2006/relationships/image" Target="../media/image27.png"/><Relationship Id="rId22" Type="http://schemas.openxmlformats.org/officeDocument/2006/relationships/image" Target="../media/image12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11.PNG"/><Relationship Id="rId7" Type="http://schemas.openxmlformats.org/officeDocument/2006/relationships/image" Target="../media/image15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1.png"/><Relationship Id="rId5" Type="http://schemas.openxmlformats.org/officeDocument/2006/relationships/image" Target="../media/image1521.png"/><Relationship Id="rId10" Type="http://schemas.openxmlformats.org/officeDocument/2006/relationships/image" Target="../media/image1480.png"/><Relationship Id="rId4" Type="http://schemas.openxmlformats.org/officeDocument/2006/relationships/image" Target="../media/image1511.png"/><Relationship Id="rId9" Type="http://schemas.openxmlformats.org/officeDocument/2006/relationships/image" Target="../media/image147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3C1D-AA4C-435A-9B87-95B56E0FB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0E729-EEFF-40D5-8619-B8A8C145B6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8EE32E1-109F-4F35-A953-424159125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2" b="1503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6ACB16-1FCB-44DE-BBA9-9925D3EF5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5" y="4998593"/>
            <a:ext cx="2933667" cy="177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362E09-926C-4E48-A3DD-267AD34C95FC}"/>
              </a:ext>
            </a:extLst>
          </p:cNvPr>
          <p:cNvSpPr/>
          <p:nvPr/>
        </p:nvSpPr>
        <p:spPr>
          <a:xfrm>
            <a:off x="4735397" y="6171433"/>
            <a:ext cx="61525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97A7"/>
                </a:solidFill>
                <a:latin typeface="Arial" panose="020B0604020202020204" pitchFamily="34" charset="0"/>
                <a:hlinkClick r:id="rId5"/>
              </a:rPr>
              <a:t>https://twitter.com/tanyaofmars/status/893892863485919232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CC833-F23F-4E82-BBB7-A3FE5D35D99B}"/>
              </a:ext>
            </a:extLst>
          </p:cNvPr>
          <p:cNvSpPr/>
          <p:nvPr/>
        </p:nvSpPr>
        <p:spPr>
          <a:xfrm>
            <a:off x="8034779" y="657080"/>
            <a:ext cx="365445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Arial" panose="020B0604020202020204" pitchFamily="34" charset="0"/>
              </a:rPr>
              <a:t>LASSO</a:t>
            </a:r>
            <a:endParaRPr lang="en-US" sz="52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Localize, Attribute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</a:rPr>
              <a:t>SatelliteS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 in Orbit</a:t>
            </a:r>
            <a:endParaRPr lang="en-US" sz="30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P20151</a:t>
            </a:r>
            <a:endParaRPr lang="en-US" sz="3000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C1DB02-EC4C-4741-A9DE-270E5406258E}"/>
              </a:ext>
            </a:extLst>
          </p:cNvPr>
          <p:cNvSpPr/>
          <p:nvPr/>
        </p:nvSpPr>
        <p:spPr>
          <a:xfrm>
            <a:off x="3700021" y="5214242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5000" dirty="0" err="1">
                <a:solidFill>
                  <a:srgbClr val="FFFFFF"/>
                </a:solidFill>
                <a:latin typeface="Arial" panose="020B0604020202020204" pitchFamily="34" charset="0"/>
              </a:rPr>
              <a:t>TDoA</a:t>
            </a:r>
            <a:r>
              <a:rPr lang="en-US" sz="5000" dirty="0">
                <a:solidFill>
                  <a:srgbClr val="FFFFFF"/>
                </a:solidFill>
                <a:latin typeface="Arial" panose="020B0604020202020204" pitchFamily="34" charset="0"/>
              </a:rPr>
              <a:t> Algorithm</a:t>
            </a:r>
            <a:endParaRPr lang="en-US" sz="5000" dirty="0"/>
          </a:p>
          <a:p>
            <a:br>
              <a:rPr lang="en-US" sz="5000" dirty="0"/>
            </a:b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622889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Transforming Coordinate Axes that have different origins.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noFill/>
              <a:ln w="3175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5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5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1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10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6467722" y="2341280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blipFill>
                <a:blip r:embed="rId3"/>
                <a:stretch>
                  <a:fillRect l="-215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8F80AC3-8688-4B6F-868D-CD3BC8DF7D2F}"/>
              </a:ext>
            </a:extLst>
          </p:cNvPr>
          <p:cNvGrpSpPr/>
          <p:nvPr/>
        </p:nvGrpSpPr>
        <p:grpSpPr>
          <a:xfrm>
            <a:off x="6808329" y="1156600"/>
            <a:ext cx="4593344" cy="3797517"/>
            <a:chOff x="4677396" y="1237419"/>
            <a:chExt cx="3054315" cy="2525135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37E5147-EC15-449A-AABB-9C27ED112867}"/>
                </a:ext>
              </a:extLst>
            </p:cNvPr>
            <p:cNvCxnSpPr>
              <a:cxnSpLocks/>
            </p:cNvCxnSpPr>
            <p:nvPr/>
          </p:nvCxnSpPr>
          <p:spPr>
            <a:xfrm>
              <a:off x="6181877" y="3036643"/>
              <a:ext cx="0" cy="548859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AA583A0-8841-4663-8CEA-33AC957EB6C1}"/>
                </a:ext>
              </a:extLst>
            </p:cNvPr>
            <p:cNvGrpSpPr/>
            <p:nvPr/>
          </p:nvGrpSpPr>
          <p:grpSpPr>
            <a:xfrm>
              <a:off x="4677396" y="1237419"/>
              <a:ext cx="3054315" cy="2525135"/>
              <a:chOff x="1152137" y="2747851"/>
              <a:chExt cx="2728937" cy="2256131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6D102C7-C54F-4D45-A97E-C91680617059}"/>
                  </a:ext>
                </a:extLst>
              </p:cNvPr>
              <p:cNvGrpSpPr/>
              <p:nvPr/>
            </p:nvGrpSpPr>
            <p:grpSpPr>
              <a:xfrm>
                <a:off x="1360362" y="2752128"/>
                <a:ext cx="2520712" cy="2251854"/>
                <a:chOff x="1396938" y="2898432"/>
                <a:chExt cx="2520712" cy="2251854"/>
              </a:xfrm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9A99BB4-F646-4126-98F5-18A1EF403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96938" y="3780836"/>
                  <a:ext cx="1198268" cy="136945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A938AC3E-0C0A-4004-8B80-F47A34CBDC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15153" y="2898432"/>
                  <a:ext cx="0" cy="131673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D4B5A9DB-7D47-4822-8F36-E2E2A116D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0839" y="4215169"/>
                  <a:ext cx="199681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/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405" r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789" t="-2632" r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0C92706-E79A-4811-AF28-DDD84D77FA31}"/>
                </a:ext>
              </a:extLst>
            </p:cNvPr>
            <p:cNvGrpSpPr/>
            <p:nvPr/>
          </p:nvGrpSpPr>
          <p:grpSpPr>
            <a:xfrm>
              <a:off x="6141160" y="1878227"/>
              <a:ext cx="1590551" cy="1707275"/>
              <a:chOff x="5400760" y="1937557"/>
              <a:chExt cx="1590551" cy="1707275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0828" y="2903386"/>
                <a:ext cx="169985" cy="7385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AD0896B-D57F-400B-B8BD-E42FCA303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936" y="3114690"/>
                <a:ext cx="475727" cy="1952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9D286A5D-76E6-4F1E-B7D5-DC2EDF2D19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5" y="2620145"/>
                <a:ext cx="1122110" cy="487519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A146C0-0341-4CAE-88C4-00781B0140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6" y="1950985"/>
                <a:ext cx="387570" cy="115668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/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3896" r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/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5400760" y="3048753"/>
                <a:ext cx="117821" cy="1178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8C5E800-2FD4-40C7-A1FA-497C49D6E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9096" y="2762771"/>
              <a:ext cx="663943" cy="813672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4C07521-262B-49E3-A8A3-A4ADADBB7B57}"/>
                </a:ext>
              </a:extLst>
            </p:cNvPr>
            <p:cNvCxnSpPr>
              <a:cxnSpLocks/>
            </p:cNvCxnSpPr>
            <p:nvPr/>
          </p:nvCxnSpPr>
          <p:spPr>
            <a:xfrm>
              <a:off x="5122416" y="3553656"/>
              <a:ext cx="105946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903481B6-347F-4886-A9D3-4D7A5951D0BA}"/>
              </a:ext>
            </a:extLst>
          </p:cNvPr>
          <p:cNvSpPr txBox="1"/>
          <p:nvPr/>
        </p:nvSpPr>
        <p:spPr>
          <a:xfrm>
            <a:off x="6469855" y="1636215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93532E-2B57-42D8-A7A7-CFD18821BCC4}"/>
              </a:ext>
            </a:extLst>
          </p:cNvPr>
          <p:cNvGrpSpPr/>
          <p:nvPr/>
        </p:nvGrpSpPr>
        <p:grpSpPr>
          <a:xfrm>
            <a:off x="8400501" y="2810992"/>
            <a:ext cx="2001797" cy="1649053"/>
            <a:chOff x="1648916" y="3274600"/>
            <a:chExt cx="1932496" cy="1591964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78CAFFF-F59D-410F-ADCC-D0A564954653}"/>
                </a:ext>
              </a:extLst>
            </p:cNvPr>
            <p:cNvGrpSpPr/>
            <p:nvPr/>
          </p:nvGrpSpPr>
          <p:grpSpPr>
            <a:xfrm>
              <a:off x="1871747" y="3466964"/>
              <a:ext cx="1639549" cy="1344643"/>
              <a:chOff x="1908323" y="3613268"/>
              <a:chExt cx="1639549" cy="1344643"/>
            </a:xfrm>
          </p:grpSpPr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3C3C74C-9020-4DFA-B0D8-45926DC172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8323" y="4453128"/>
                <a:ext cx="441685" cy="50478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3DE753D8-2727-44A6-85FE-7EE43E0FFE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613268"/>
                <a:ext cx="0" cy="83985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67627B3C-4A2A-4A45-9896-34E661181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/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6522" t="-4255" r="-60870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/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8125" r="-25000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E361587-8C1D-448B-A01C-E1D042F0C1E7}"/>
              </a:ext>
            </a:extLst>
          </p:cNvPr>
          <p:cNvSpPr txBox="1"/>
          <p:nvPr/>
        </p:nvSpPr>
        <p:spPr>
          <a:xfrm>
            <a:off x="6131925" y="1958577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Intermediate Frame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08EBC21-329B-4F9B-ABCE-FA507918942C}"/>
              </a:ext>
            </a:extLst>
          </p:cNvPr>
          <p:cNvSpPr txBox="1"/>
          <p:nvPr/>
        </p:nvSpPr>
        <p:spPr>
          <a:xfrm>
            <a:off x="994410" y="1616489"/>
            <a:ext cx="527472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Rotate to the Fixed coordinate frame orientation.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Then shift coordinate frame.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/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Physically, each entry in the RM can be regarded as a dot product between each body and fixed frame axis:</a:t>
                </a:r>
              </a:p>
              <a:p>
                <a:endParaRPr lang="en-US" sz="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</m:m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  <a:blipFill>
                <a:blip r:embed="rId14"/>
                <a:stretch>
                  <a:fillRect l="-815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/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blipFill>
                <a:blip r:embed="rId15"/>
                <a:stretch>
                  <a:fillRect l="-28571" r="-2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/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blipFill>
                <a:blip r:embed="rId16"/>
                <a:stretch>
                  <a:fillRect l="-30303" r="-303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364F191-626E-4C01-8D51-78C38E4F63C0}"/>
              </a:ext>
            </a:extLst>
          </p:cNvPr>
          <p:cNvSpPr txBox="1"/>
          <p:nvPr/>
        </p:nvSpPr>
        <p:spPr>
          <a:xfrm>
            <a:off x="1690521" y="3823865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1.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0482AA-B823-46DE-9544-1BD052E71C5E}"/>
              </a:ext>
            </a:extLst>
          </p:cNvPr>
          <p:cNvSpPr txBox="1"/>
          <p:nvPr/>
        </p:nvSpPr>
        <p:spPr>
          <a:xfrm>
            <a:off x="3075469" y="3833394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2.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766BD7A0-5C54-4929-AFFE-EF6728BF2620}"/>
              </a:ext>
            </a:extLst>
          </p:cNvPr>
          <p:cNvSpPr/>
          <p:nvPr/>
        </p:nvSpPr>
        <p:spPr>
          <a:xfrm rot="16200000">
            <a:off x="2421817" y="3068988"/>
            <a:ext cx="278846" cy="164027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FCFD421-F264-492C-BF6A-4D21DE569A9A}"/>
              </a:ext>
            </a:extLst>
          </p:cNvPr>
          <p:cNvSpPr/>
          <p:nvPr/>
        </p:nvSpPr>
        <p:spPr>
          <a:xfrm rot="16200000">
            <a:off x="3751453" y="3651619"/>
            <a:ext cx="278846" cy="42767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281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Mean Distance and having the smallest max angle makes the best triangle.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1720131"/>
              </p:ext>
            </p:extLst>
          </p:nvPr>
        </p:nvGraphicFramePr>
        <p:xfrm>
          <a:off x="224590" y="1595755"/>
          <a:ext cx="11742820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282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174282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88193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700463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48101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694047">
                  <a:extLst>
                    <a:ext uri="{9D8B030D-6E8A-4147-A177-3AD203B41FA5}">
                      <a16:colId xmlns:a16="http://schemas.microsoft.com/office/drawing/2014/main" val="2507983934"/>
                    </a:ext>
                  </a:extLst>
                </a:gridCol>
                <a:gridCol w="654517">
                  <a:extLst>
                    <a:ext uri="{9D8B030D-6E8A-4147-A177-3AD203B41FA5}">
                      <a16:colId xmlns:a16="http://schemas.microsoft.com/office/drawing/2014/main" val="2931811592"/>
                    </a:ext>
                  </a:extLst>
                </a:gridCol>
                <a:gridCol w="1174282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(1 deg)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430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3230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800" y="4051468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/>
              <a:t>Best Triangles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313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6441-C01B-4AB2-8A8E-5F208766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increase our uncertainty, OAAT assumption of linear sensitivity breaks down.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F2B270-6E4B-4337-991E-4DACDFF36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0" t="4812" r="8067" b="53640"/>
          <a:stretch/>
        </p:blipFill>
        <p:spPr>
          <a:xfrm>
            <a:off x="3649908" y="1690688"/>
            <a:ext cx="4892184" cy="3983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3C443F-91D5-4337-9632-55BCBC16618E}"/>
              </a:ext>
            </a:extLst>
          </p:cNvPr>
          <p:cNvSpPr txBox="1"/>
          <p:nvPr/>
        </p:nvSpPr>
        <p:spPr>
          <a:xfrm>
            <a:off x="763571" y="2309567"/>
            <a:ext cx="26112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OAAT assumes linear sensitivity: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Derive the partial derivative of elevation </a:t>
            </a:r>
            <a:r>
              <a:rPr lang="en-US" dirty="0" err="1"/>
              <a:t>wrt</a:t>
            </a:r>
            <a:r>
              <a:rPr lang="en-US" dirty="0"/>
              <a:t> to R1 (y).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Multiply that partial derivative by the uncertainty in R1 (y) to estimate uncertainty in Elevation. (Red Line)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98B740-A34A-45C5-A673-7E73956DB2A1}"/>
              </a:ext>
            </a:extLst>
          </p:cNvPr>
          <p:cNvCxnSpPr>
            <a:cxnSpLocks/>
          </p:cNvCxnSpPr>
          <p:nvPr/>
        </p:nvCxnSpPr>
        <p:spPr>
          <a:xfrm>
            <a:off x="5806912" y="2130458"/>
            <a:ext cx="2375554" cy="145056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C59D00-6E76-49C6-990D-3B8DE78B169D}"/>
                  </a:ext>
                </a:extLst>
              </p:cNvPr>
              <p:cNvSpPr txBox="1"/>
              <p:nvPr/>
            </p:nvSpPr>
            <p:spPr>
              <a:xfrm>
                <a:off x="4509331" y="2033740"/>
                <a:ext cx="579839" cy="60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C59D00-6E76-49C6-990D-3B8DE78B1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331" y="2033740"/>
                <a:ext cx="579839" cy="604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4BE746-CE7C-47F1-99EA-6A67254C526D}"/>
              </a:ext>
            </a:extLst>
          </p:cNvPr>
          <p:cNvCxnSpPr>
            <a:cxnSpLocks/>
          </p:cNvCxnSpPr>
          <p:nvPr/>
        </p:nvCxnSpPr>
        <p:spPr>
          <a:xfrm>
            <a:off x="6695551" y="2656926"/>
            <a:ext cx="0" cy="2603231"/>
          </a:xfrm>
          <a:prstGeom prst="line">
            <a:avLst/>
          </a:prstGeom>
          <a:ln w="28575">
            <a:solidFill>
              <a:srgbClr val="FF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AC4F8-415E-4309-9137-2C13AF654E9B}"/>
              </a:ext>
            </a:extLst>
          </p:cNvPr>
          <p:cNvSpPr/>
          <p:nvPr/>
        </p:nvSpPr>
        <p:spPr>
          <a:xfrm>
            <a:off x="6662557" y="2628319"/>
            <a:ext cx="65988" cy="659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410C3A-171F-4A2B-904E-D9649715C16D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089170" y="2205872"/>
            <a:ext cx="717742" cy="130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49B3B6-DF7B-4C5B-8200-2DA22626DDFF}"/>
                  </a:ext>
                </a:extLst>
              </p:cNvPr>
              <p:cNvSpPr txBox="1"/>
              <p:nvPr/>
            </p:nvSpPr>
            <p:spPr>
              <a:xfrm>
                <a:off x="6754487" y="4822901"/>
                <a:ext cx="999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49B3B6-DF7B-4C5B-8200-2DA22626D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487" y="4822901"/>
                <a:ext cx="999697" cy="276999"/>
              </a:xfrm>
              <a:prstGeom prst="rect">
                <a:avLst/>
              </a:prstGeom>
              <a:blipFill>
                <a:blip r:embed="rId4"/>
                <a:stretch>
                  <a:fillRect l="-4878" r="-30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170BF8-1B87-48A3-9C9B-AF8F368CE55C}"/>
              </a:ext>
            </a:extLst>
          </p:cNvPr>
          <p:cNvCxnSpPr>
            <a:cxnSpLocks/>
          </p:cNvCxnSpPr>
          <p:nvPr/>
        </p:nvCxnSpPr>
        <p:spPr>
          <a:xfrm>
            <a:off x="8045156" y="3506771"/>
            <a:ext cx="0" cy="1734533"/>
          </a:xfrm>
          <a:prstGeom prst="line">
            <a:avLst/>
          </a:prstGeom>
          <a:ln w="28575">
            <a:solidFill>
              <a:srgbClr val="FF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AF021A1-8CD4-49C5-8E1E-57B1EF9889C0}"/>
              </a:ext>
            </a:extLst>
          </p:cNvPr>
          <p:cNvSpPr/>
          <p:nvPr/>
        </p:nvSpPr>
        <p:spPr>
          <a:xfrm>
            <a:off x="8015387" y="3456982"/>
            <a:ext cx="65988" cy="659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48ABE0-B16F-4C15-BDF5-2997852ECF43}"/>
                  </a:ext>
                </a:extLst>
              </p:cNvPr>
              <p:cNvSpPr txBox="1"/>
              <p:nvPr/>
            </p:nvSpPr>
            <p:spPr>
              <a:xfrm>
                <a:off x="8317355" y="4822902"/>
                <a:ext cx="999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48ABE0-B16F-4C15-BDF5-2997852EC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355" y="4822902"/>
                <a:ext cx="999697" cy="276999"/>
              </a:xfrm>
              <a:prstGeom prst="rect">
                <a:avLst/>
              </a:prstGeom>
              <a:blipFill>
                <a:blip r:embed="rId5"/>
                <a:stretch>
                  <a:fillRect l="-4878" r="-30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F33B40E9-20A8-4002-B71A-44EB13E384E2}"/>
              </a:ext>
            </a:extLst>
          </p:cNvPr>
          <p:cNvSpPr txBox="1"/>
          <p:nvPr/>
        </p:nvSpPr>
        <p:spPr>
          <a:xfrm>
            <a:off x="8852719" y="2813634"/>
            <a:ext cx="2575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TDoA</a:t>
            </a:r>
            <a:r>
              <a:rPr lang="en-US" dirty="0"/>
              <a:t> is a highly nonlinear problem. Very quickly from the nominal point, we deviate from a linear approximation.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2DF2385-958C-48EB-BBB4-89E288576770}"/>
              </a:ext>
            </a:extLst>
          </p:cNvPr>
          <p:cNvCxnSpPr>
            <a:cxnSpLocks/>
          </p:cNvCxnSpPr>
          <p:nvPr/>
        </p:nvCxnSpPr>
        <p:spPr>
          <a:xfrm>
            <a:off x="6348330" y="2439112"/>
            <a:ext cx="0" cy="2732777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3301A1-FED6-4DBB-A3EC-E924DD436D0D}"/>
                  </a:ext>
                </a:extLst>
              </p:cNvPr>
              <p:cNvSpPr txBox="1"/>
              <p:nvPr/>
            </p:nvSpPr>
            <p:spPr>
              <a:xfrm>
                <a:off x="5293251" y="3989136"/>
                <a:ext cx="953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𝑁𝑜𝑚𝑖𝑛𝑎𝑙</m:t>
                      </m:r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3301A1-FED6-4DBB-A3EC-E924DD436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51" y="3989136"/>
                <a:ext cx="953081" cy="276999"/>
              </a:xfrm>
              <a:prstGeom prst="rect">
                <a:avLst/>
              </a:prstGeom>
              <a:blipFill>
                <a:blip r:embed="rId6"/>
                <a:stretch>
                  <a:fillRect l="-5732" r="-509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3ACDCC2A-6E7E-4C49-A952-640A4EFB69B5}"/>
              </a:ext>
            </a:extLst>
          </p:cNvPr>
          <p:cNvSpPr txBox="1"/>
          <p:nvPr/>
        </p:nvSpPr>
        <p:spPr>
          <a:xfrm>
            <a:off x="2323085" y="5790768"/>
            <a:ext cx="80504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/>
              <a:t>OAAT overestimates R1 (y) contribution to uncertainty for uncertainty in R1 (y) beyond 1m.</a:t>
            </a:r>
          </a:p>
        </p:txBody>
      </p:sp>
    </p:spTree>
    <p:extLst>
      <p:ext uri="{BB962C8B-B14F-4D97-AF65-F5344CB8AC3E}">
        <p14:creationId xmlns:p14="http://schemas.microsoft.com/office/powerpoint/2010/main" val="22146539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2C716-ED6D-4FEF-B120-61ED2034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estimate uncertainty for nonlinear problems with a Monte Carlo Approach.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59E544D-E9D1-4CE8-8ABE-4534823DB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1454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For a Monte Carlo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perturbate all inputs by a Gaussian scaled by that input’s associated uncertainty. We solve the problem multiple times then take run statistics on the results. We take 2 times the Std Dev. to account for 95% of the spread.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59E544D-E9D1-4CE8-8ABE-4534823DB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14540"/>
              </a:xfrm>
              <a:blipFill>
                <a:blip r:embed="rId3"/>
                <a:stretch>
                  <a:fillRect l="-1043" t="-1859" b="-1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8686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D0F3-A607-42DD-A066-E4BBDD6B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800"/>
              <a:t>Monte Carlo outputs a histogram showing the spread of solutions based on the input uncertainties. </a:t>
            </a:r>
            <a:endParaRPr lang="en-US" sz="3800" dirty="0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D69B5B28-8838-423F-806E-5F1E8C3E2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933" y="1682880"/>
            <a:ext cx="5477498" cy="3603445"/>
          </a:xfr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392A604D-C6CA-434A-A8BB-1B661AA36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4" t="3327" r="7558" b="2667"/>
          <a:stretch/>
        </p:blipFill>
        <p:spPr>
          <a:xfrm>
            <a:off x="117474" y="1571674"/>
            <a:ext cx="6793357" cy="3714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0E0FFE-F047-47D7-BF4F-E445DB5D690B}"/>
                  </a:ext>
                </a:extLst>
              </p:cNvPr>
              <p:cNvSpPr txBox="1"/>
              <p:nvPr/>
            </p:nvSpPr>
            <p:spPr>
              <a:xfrm>
                <a:off x="707010" y="5397531"/>
                <a:ext cx="1064679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sample the distribution 30 times. We chose 30 based on the </a:t>
                </a:r>
                <a:r>
                  <a:rPr lang="en-US" i="1" dirty="0"/>
                  <a:t>Central Limit Theorem</a:t>
                </a:r>
                <a:r>
                  <a:rPr lang="en-US" dirty="0"/>
                  <a:t> in statistics, which says we can approximate the data as a Gaussian with 30 samples. We see the mean error is not zero. Recall that the </a:t>
                </a:r>
                <a:r>
                  <a:rPr lang="en-US" dirty="0" err="1"/>
                  <a:t>TDoA</a:t>
                </a:r>
                <a:r>
                  <a:rPr lang="en-US" dirty="0"/>
                  <a:t> code has inherent error in it. We would predict the following uncertainties.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=0.91+2∗15.83=32.5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𝑑𝑒𝑔𝑟𝑒𝑒𝑠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1.25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𝑑𝑒𝑔𝑟𝑒𝑒𝑠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0E0FFE-F047-47D7-BF4F-E445DB5D6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10" y="5397531"/>
                <a:ext cx="10646790" cy="1477328"/>
              </a:xfrm>
              <a:prstGeom prst="rect">
                <a:avLst/>
              </a:prstGeom>
              <a:blipFill>
                <a:blip r:embed="rId5"/>
                <a:stretch>
                  <a:fillRect l="-515" t="-2058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3950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0C6461A-FFA6-49BE-9FD6-A8822209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64" y="1502527"/>
            <a:ext cx="9883085" cy="5182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apply RSME, we can estimate the uncertainty based on OAAT. 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E7279-B021-4755-A3C4-EFB2267AE685}"/>
              </a:ext>
            </a:extLst>
          </p:cNvPr>
          <p:cNvSpPr txBox="1"/>
          <p:nvPr/>
        </p:nvSpPr>
        <p:spPr>
          <a:xfrm>
            <a:off x="8496300" y="2419349"/>
            <a:ext cx="3181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the exact location varies, the overall shape seen in this plot remains constant for all triangles.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Elevation is highly uncertain in 2 low azimuth locations.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elevations grow less certain with lower elevations..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Azimuth is highly uncertain in 2 high elevation places.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azimuths grow less certain with higher elevations.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BBAE89-1271-4019-83DE-149CE9EAC268}"/>
              </a:ext>
            </a:extLst>
          </p:cNvPr>
          <p:cNvSpPr/>
          <p:nvPr/>
        </p:nvSpPr>
        <p:spPr>
          <a:xfrm>
            <a:off x="2762054" y="6492875"/>
            <a:ext cx="848412" cy="191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FC8BD0-9390-4AAA-BB85-EFAF38AEA727}"/>
              </a:ext>
            </a:extLst>
          </p:cNvPr>
          <p:cNvSpPr/>
          <p:nvPr/>
        </p:nvSpPr>
        <p:spPr>
          <a:xfrm>
            <a:off x="5931031" y="6293825"/>
            <a:ext cx="848412" cy="191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577B44-3C0E-42A5-B087-A7DBB7495F43}"/>
              </a:ext>
            </a:extLst>
          </p:cNvPr>
          <p:cNvSpPr txBox="1"/>
          <p:nvPr/>
        </p:nvSpPr>
        <p:spPr>
          <a:xfrm>
            <a:off x="589765" y="1690688"/>
            <a:ext cx="2592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Mees, Williamson, GCC</a:t>
            </a:r>
          </a:p>
        </p:txBody>
      </p:sp>
    </p:spTree>
    <p:extLst>
      <p:ext uri="{BB962C8B-B14F-4D97-AF65-F5344CB8AC3E}">
        <p14:creationId xmlns:p14="http://schemas.microsoft.com/office/powerpoint/2010/main" val="29393201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BA37-81FA-4B35-B920-C4A2162E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533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All triangles tend to have high coverage based on the minimum time difference we can measure.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8D38F-1A9C-4C93-89AD-651FA12B8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3363" r="7423" b="3363"/>
          <a:stretch/>
        </p:blipFill>
        <p:spPr>
          <a:xfrm>
            <a:off x="1443037" y="1235895"/>
            <a:ext cx="9305925" cy="5310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15958-1F26-48C4-82AA-248B4BB38C1C}"/>
              </a:ext>
            </a:extLst>
          </p:cNvPr>
          <p:cNvSpPr txBox="1"/>
          <p:nvPr/>
        </p:nvSpPr>
        <p:spPr>
          <a:xfrm>
            <a:off x="269646" y="5534839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80%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8EFBF-6CAD-4541-BBEE-20FB7B55988F}"/>
              </a:ext>
            </a:extLst>
          </p:cNvPr>
          <p:cNvSpPr txBox="1"/>
          <p:nvPr/>
        </p:nvSpPr>
        <p:spPr>
          <a:xfrm>
            <a:off x="4210050" y="475611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RIT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D3DB9F-70A2-4DA3-B6A3-125120BBA19E}"/>
              </a:ext>
            </a:extLst>
          </p:cNvPr>
          <p:cNvGraphicFramePr>
            <a:graphicFrameLocks noGrp="1"/>
          </p:cNvGraphicFramePr>
          <p:nvPr/>
        </p:nvGraphicFramePr>
        <p:xfrm>
          <a:off x="1443037" y="6181170"/>
          <a:ext cx="8559542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9492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7803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58EFC96-1140-44F8-9D07-AEFCF11D5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9544" y="1472334"/>
            <a:ext cx="9442514" cy="4951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839BE-730F-4D3F-A8E3-FD804B00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Triangles with larger mean distances have better coverage based on uncertainty.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89486-4B8F-482A-B6AE-4DC6D4D8B3D2}"/>
              </a:ext>
            </a:extLst>
          </p:cNvPr>
          <p:cNvSpPr txBox="1"/>
          <p:nvPr/>
        </p:nvSpPr>
        <p:spPr>
          <a:xfrm>
            <a:off x="10001250" y="2981682"/>
            <a:ext cx="1762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count number of points in the net with uncertainty lower than 0.5, 1, 2, and 5 degrees for BOTH azimuth and elevation.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F57AD1-24B7-49CF-B17A-19AD44FA1282}"/>
              </a:ext>
            </a:extLst>
          </p:cNvPr>
          <p:cNvGraphicFramePr>
            <a:graphicFrameLocks noGrp="1"/>
          </p:cNvGraphicFramePr>
          <p:nvPr/>
        </p:nvGraphicFramePr>
        <p:xfrm>
          <a:off x="1393151" y="5956270"/>
          <a:ext cx="794881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620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9817BE2-2CE3-44E0-B5D1-696D214BAE5E}"/>
              </a:ext>
            </a:extLst>
          </p:cNvPr>
          <p:cNvSpPr txBox="1"/>
          <p:nvPr/>
        </p:nvSpPr>
        <p:spPr>
          <a:xfrm>
            <a:off x="202810" y="2949845"/>
            <a:ext cx="1762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produced with least squares minimum hyperbola distance solver. 5 microsecond time difference error and 9m position error.</a:t>
            </a:r>
          </a:p>
        </p:txBody>
      </p:sp>
    </p:spTree>
    <p:extLst>
      <p:ext uri="{BB962C8B-B14F-4D97-AF65-F5344CB8AC3E}">
        <p14:creationId xmlns:p14="http://schemas.microsoft.com/office/powerpoint/2010/main" val="39420409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B4C302-64AA-4A93-9213-F08B19157E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68"/>
          <a:stretch/>
        </p:blipFill>
        <p:spPr>
          <a:xfrm>
            <a:off x="6480746" y="1128164"/>
            <a:ext cx="5095055" cy="5620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E828CA-861E-4D05-856E-0AE5D9AD74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93"/>
          <a:stretch/>
        </p:blipFill>
        <p:spPr>
          <a:xfrm>
            <a:off x="736403" y="1128164"/>
            <a:ext cx="5188812" cy="56204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354"/>
            <a:ext cx="10515600" cy="1325563"/>
          </a:xfrm>
        </p:spPr>
        <p:txBody>
          <a:bodyPr/>
          <a:lstStyle/>
          <a:p>
            <a:r>
              <a:rPr lang="en-US" dirty="0"/>
              <a:t>Triangles 6, 8, and 9 have lowest spread and median uncertainty.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545B40-D4E5-4944-9C15-0F63B8CD52BB}"/>
              </a:ext>
            </a:extLst>
          </p:cNvPr>
          <p:cNvGraphicFramePr>
            <a:graphicFrameLocks noGrp="1"/>
          </p:cNvGraphicFramePr>
          <p:nvPr/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D9A9E9-97A4-4F8C-813A-D221C5D05901}"/>
              </a:ext>
            </a:extLst>
          </p:cNvPr>
          <p:cNvGraphicFramePr>
            <a:graphicFrameLocks noGrp="1"/>
          </p:cNvGraphicFramePr>
          <p:nvPr/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B63D8D1-DB2A-4705-8E7B-B38F999DC583}"/>
              </a:ext>
            </a:extLst>
          </p:cNvPr>
          <p:cNvSpPr txBox="1"/>
          <p:nvPr/>
        </p:nvSpPr>
        <p:spPr>
          <a:xfrm>
            <a:off x="0" y="2230219"/>
            <a:ext cx="15459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produced with least squares minimum hyperbola distance solver. 5 microsecond time difference error and 9m position error.</a:t>
            </a:r>
          </a:p>
        </p:txBody>
      </p:sp>
    </p:spTree>
    <p:extLst>
      <p:ext uri="{BB962C8B-B14F-4D97-AF65-F5344CB8AC3E}">
        <p14:creationId xmlns:p14="http://schemas.microsoft.com/office/powerpoint/2010/main" val="35258331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293"/>
            <a:ext cx="10515600" cy="1325563"/>
          </a:xfrm>
        </p:spPr>
        <p:txBody>
          <a:bodyPr/>
          <a:lstStyle/>
          <a:p>
            <a:r>
              <a:rPr lang="en-US" dirty="0"/>
              <a:t>Minimum Distance to hyperbolas with least squares is most efficient method.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4082019"/>
              </p:ext>
            </p:extLst>
          </p:nvPr>
        </p:nvGraphicFramePr>
        <p:xfrm>
          <a:off x="241852" y="1388363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22F254-7988-4D64-AEE1-FD8D4BAFCAAF}"/>
              </a:ext>
            </a:extLst>
          </p:cNvPr>
          <p:cNvSpPr txBox="1"/>
          <p:nvPr/>
        </p:nvSpPr>
        <p:spPr>
          <a:xfrm>
            <a:off x="241852" y="6266632"/>
            <a:ext cx="1170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5% increase in coverage and lower IQR compared to the Least squares on the next slides was due to a bug fix. Azimuth error that wrapped around 360 deg was marked as ~-355 degree error instead of ~-5 degree error.</a:t>
            </a:r>
          </a:p>
        </p:txBody>
      </p:sp>
    </p:spTree>
    <p:extLst>
      <p:ext uri="{BB962C8B-B14F-4D97-AF65-F5344CB8AC3E}">
        <p14:creationId xmlns:p14="http://schemas.microsoft.com/office/powerpoint/2010/main" val="3902470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Known Data.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 Absolute Position of Stations: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x axis always points from station 1 to 2.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  <a:blipFill>
                <a:blip r:embed="rId2"/>
                <a:stretch>
                  <a:fillRect l="-213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634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76CC-A67A-45CD-981E-B0156989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predict the uncertainty based on the standard deviation instead of comparing to an absolute error.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892A0-880F-49A3-B596-A486A460A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3297" cy="49145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We take the nominal inputs and run </a:t>
            </a:r>
            <a:r>
              <a:rPr lang="en-US" dirty="0" err="1"/>
              <a:t>TDoA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perturbate those inputs just like in a Monte Carlo.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take the mean and standard deviation of all lines found by </a:t>
            </a:r>
            <a:r>
              <a:rPr lang="en-US" dirty="0" err="1"/>
              <a:t>TDoA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Transform these into </a:t>
            </a:r>
            <a:r>
              <a:rPr lang="en-US" dirty="0" err="1"/>
              <a:t>AzEl</a:t>
            </a:r>
            <a:r>
              <a:rPr lang="en-US" dirty="0"/>
              <a:t>, and a reference with estimated uncertainty.</a:t>
            </a:r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22B6471-F465-438F-A47F-B4BABD38C4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2"/>
          <a:stretch/>
        </p:blipFill>
        <p:spPr>
          <a:xfrm>
            <a:off x="5731498" y="1825625"/>
            <a:ext cx="6306532" cy="45769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D46608-932B-4B43-BB79-31B4631044BC}"/>
              </a:ext>
            </a:extLst>
          </p:cNvPr>
          <p:cNvSpPr txBox="1"/>
          <p:nvPr/>
        </p:nvSpPr>
        <p:spPr>
          <a:xfrm>
            <a:off x="9766170" y="3524392"/>
            <a:ext cx="22718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references points are spread of 10-100km. This is quite a large spread.</a:t>
            </a:r>
          </a:p>
          <a:p>
            <a:endParaRPr lang="en-US" dirty="0"/>
          </a:p>
          <a:p>
            <a:r>
              <a:rPr lang="en-US" dirty="0"/>
              <a:t>Input Az, El is 180 and 45 degrees.</a:t>
            </a:r>
          </a:p>
        </p:txBody>
      </p:sp>
    </p:spTree>
    <p:extLst>
      <p:ext uri="{BB962C8B-B14F-4D97-AF65-F5344CB8AC3E}">
        <p14:creationId xmlns:p14="http://schemas.microsoft.com/office/powerpoint/2010/main" val="32684928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ECB3-DCB5-406A-9130-C5563DF90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 minimum distance least squares solver and estimating uncertainty we get the following: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FC3C88B-5CE4-43DB-9C26-464201DA52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840766"/>
              </p:ext>
            </p:extLst>
          </p:nvPr>
        </p:nvGraphicFramePr>
        <p:xfrm>
          <a:off x="241852" y="1690688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7002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3D010-B048-427F-B7C6-AABC5626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estimated uncertainty method tends to overestimate the error.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988A893-70FA-46A5-B0C3-976D2D300C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7726298"/>
              </p:ext>
            </p:extLst>
          </p:nvPr>
        </p:nvGraphicFramePr>
        <p:xfrm>
          <a:off x="241852" y="1690688"/>
          <a:ext cx="11708296" cy="415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 gridSpan="11"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Absolute Error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 gridSpan="11"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Estimated Error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8136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C34490-1136-4102-A08C-9F5B5680D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98" y="1454503"/>
            <a:ext cx="8540684" cy="53712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3D010-B048-427F-B7C6-AABC5626A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3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Williamson is an essential element in our top 2 triangle networks. 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988A893-70FA-46A5-B0C3-976D2D300C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7056958"/>
              </p:ext>
            </p:extLst>
          </p:nvPr>
        </p:nvGraphicFramePr>
        <p:xfrm>
          <a:off x="6659286" y="3541848"/>
          <a:ext cx="5287616" cy="2030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399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Estimated Sky coverage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rtl="0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1. Mees, GCC, Williamson</a:t>
                      </a: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00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2. Mees, Williamson, Brockport</a:t>
                      </a:r>
                    </a:p>
                  </a:txBody>
                  <a:tcPr marL="9525" marR="9525" marT="9525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1929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4140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B9FF2-8600-406E-AB38-811350E24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Low elevations, the estimated uncertainty has poor agreement with absolute.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DB99499-5652-4AA4-9D69-FA1306341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72" y="1533109"/>
            <a:ext cx="9615055" cy="495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832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B9FF2-8600-406E-AB38-811350E24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Low elevations, the estimated uncertainty has poor agreement with absolute.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E36948B-885E-49FE-A034-5CDA7F17A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6" y="1575989"/>
            <a:ext cx="9531927" cy="491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627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9D452-BC13-4581-ABA4-FE7B4AF3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low elevations, the normal assumption breaks down, causing the % difference.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5775245-A01B-453C-A811-8E0A9386D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"/>
          <a:stretch/>
        </p:blipFill>
        <p:spPr>
          <a:xfrm>
            <a:off x="2951920" y="1599968"/>
            <a:ext cx="8100393" cy="5258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79FE26-84EB-4464-AB9D-F493FEA3F7C8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70D83F-6422-47BD-AB10-608F2C99C124}"/>
              </a:ext>
            </a:extLst>
          </p:cNvPr>
          <p:cNvSpPr txBox="1"/>
          <p:nvPr/>
        </p:nvSpPr>
        <p:spPr>
          <a:xfrm>
            <a:off x="335444" y="2659323"/>
            <a:ext cx="26404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This distribution was made with elevation 5 degrees and azimuth 180 degrees.</a:t>
            </a:r>
          </a:p>
          <a:p>
            <a:endParaRPr lang="en-US" sz="2200" dirty="0"/>
          </a:p>
          <a:p>
            <a:r>
              <a:rPr lang="en-US" sz="2200" dirty="0"/>
              <a:t>This distribution looks nothing like a spherical point cloud, seen earlier. </a:t>
            </a:r>
          </a:p>
        </p:txBody>
      </p:sp>
    </p:spTree>
    <p:extLst>
      <p:ext uri="{BB962C8B-B14F-4D97-AF65-F5344CB8AC3E}">
        <p14:creationId xmlns:p14="http://schemas.microsoft.com/office/powerpoint/2010/main" val="15092446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C3AB-0652-4499-BB6C-B54BE109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3 slides are past Monte Carlo runs. These are kept for comparison purposes.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34EA38-6F26-401C-A69A-26C0969C9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3 previous Monte Carlo use the same conditions but three different solvers.</a:t>
            </a:r>
          </a:p>
          <a:p>
            <a:pPr lvl="1"/>
            <a:r>
              <a:rPr lang="en-US" dirty="0"/>
              <a:t>Symbolic</a:t>
            </a:r>
          </a:p>
          <a:p>
            <a:pPr lvl="1"/>
            <a:r>
              <a:rPr lang="en-US" dirty="0"/>
              <a:t>Minimum Hyperbola distance</a:t>
            </a:r>
          </a:p>
          <a:p>
            <a:pPr lvl="1"/>
            <a:r>
              <a:rPr lang="en-US" dirty="0"/>
              <a:t>Minimum time difference</a:t>
            </a:r>
          </a:p>
          <a:p>
            <a:r>
              <a:rPr lang="en-US" dirty="0"/>
              <a:t>All 3 suffer from the same bug:</a:t>
            </a:r>
          </a:p>
          <a:p>
            <a:pPr lvl="1"/>
            <a:r>
              <a:rPr lang="en-US" dirty="0"/>
              <a:t>If Azimuth values were 359, 1, 2, 357, the error was recorded as ~180, not ~5.</a:t>
            </a:r>
          </a:p>
          <a:p>
            <a:r>
              <a:rPr lang="en-US" dirty="0"/>
              <a:t>Symbolic Solver is not rerun because of its 500 hour computation time.</a:t>
            </a:r>
          </a:p>
          <a:p>
            <a:r>
              <a:rPr lang="en-US" dirty="0"/>
              <a:t>Least Square solvers take 1-2 hours. </a:t>
            </a:r>
          </a:p>
        </p:txBody>
      </p:sp>
    </p:spTree>
    <p:extLst>
      <p:ext uri="{BB962C8B-B14F-4D97-AF65-F5344CB8AC3E}">
        <p14:creationId xmlns:p14="http://schemas.microsoft.com/office/powerpoint/2010/main" val="108985232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Mean Distance and having the smallest max angle makes the best triangle.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593799"/>
              </p:ext>
            </p:extLst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992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371182A-46F5-41FA-A712-929B8C19DA00}"/>
              </a:ext>
            </a:extLst>
          </p:cNvPr>
          <p:cNvSpPr txBox="1"/>
          <p:nvPr/>
        </p:nvSpPr>
        <p:spPr>
          <a:xfrm>
            <a:off x="9285402" y="0"/>
            <a:ext cx="290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Older: Using Symbolic </a:t>
            </a:r>
          </a:p>
        </p:txBody>
      </p:sp>
    </p:spTree>
    <p:extLst>
      <p:ext uri="{BB962C8B-B14F-4D97-AF65-F5344CB8AC3E}">
        <p14:creationId xmlns:p14="http://schemas.microsoft.com/office/powerpoint/2010/main" val="2338973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The new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68291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Results in higher coverage, but suffers with slightly higher uncertainty.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22F254-7988-4D64-AEE1-FD8D4BAFCAAF}"/>
              </a:ext>
            </a:extLst>
          </p:cNvPr>
          <p:cNvSpPr txBox="1"/>
          <p:nvPr/>
        </p:nvSpPr>
        <p:spPr>
          <a:xfrm>
            <a:off x="241852" y="6502302"/>
            <a:ext cx="1170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 inputs as </a:t>
            </a:r>
            <a:r>
              <a:rPr lang="en-US" dirty="0" err="1"/>
              <a:t>Montecarlo</a:t>
            </a:r>
            <a:r>
              <a:rPr lang="en-US" dirty="0"/>
              <a:t> on previous slide, but the solver is least squares instead of symbolic. This simulation took 1 hour.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128B8-974F-40BB-B280-C60EB07EB5D1}"/>
              </a:ext>
            </a:extLst>
          </p:cNvPr>
          <p:cNvSpPr txBox="1"/>
          <p:nvPr/>
        </p:nvSpPr>
        <p:spPr>
          <a:xfrm>
            <a:off x="6938129" y="0"/>
            <a:ext cx="525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Older: Least Squares minimum distance to hyperbolas</a:t>
            </a:r>
          </a:p>
        </p:txBody>
      </p:sp>
    </p:spTree>
    <p:extLst>
      <p:ext uri="{BB962C8B-B14F-4D97-AF65-F5344CB8AC3E}">
        <p14:creationId xmlns:p14="http://schemas.microsoft.com/office/powerpoint/2010/main" val="27556593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estimated and measured time difference results in worse Azimuth uncertainty.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048900"/>
              </p:ext>
            </p:extLst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22F254-7988-4D64-AEE1-FD8D4BAFCAAF}"/>
              </a:ext>
            </a:extLst>
          </p:cNvPr>
          <p:cNvSpPr txBox="1"/>
          <p:nvPr/>
        </p:nvSpPr>
        <p:spPr>
          <a:xfrm>
            <a:off x="241852" y="6502302"/>
            <a:ext cx="11708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Guess a point, (</a:t>
            </a:r>
            <a:r>
              <a:rPr lang="en-US" sz="1400" dirty="0" err="1"/>
              <a:t>x,y,z</a:t>
            </a:r>
            <a:r>
              <a:rPr lang="en-US" sz="1400" dirty="0"/>
              <a:t>), compute the time differences this point would have, compare them to the measured time differences. Minimize the differences.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FD2EA-6616-437C-A23C-6225B8C19977}"/>
              </a:ext>
            </a:extLst>
          </p:cNvPr>
          <p:cNvSpPr txBox="1"/>
          <p:nvPr/>
        </p:nvSpPr>
        <p:spPr>
          <a:xfrm>
            <a:off x="6287678" y="0"/>
            <a:ext cx="590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Older: Least Squares minimize time difference comparisons</a:t>
            </a:r>
          </a:p>
        </p:txBody>
      </p:sp>
    </p:spTree>
    <p:extLst>
      <p:ext uri="{BB962C8B-B14F-4D97-AF65-F5344CB8AC3E}">
        <p14:creationId xmlns:p14="http://schemas.microsoft.com/office/powerpoint/2010/main" val="23043071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800" y="4051468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/>
              <a:t>Best Triangles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22E0AFE-4DFA-44A0-853D-6883596EE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01" y="0"/>
            <a:ext cx="11458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889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Solving with more than 3 stations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34040740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220266-13B6-4004-9403-43BD5DFF8237}"/>
              </a:ext>
            </a:extLst>
          </p:cNvPr>
          <p:cNvGrpSpPr/>
          <p:nvPr/>
        </p:nvGrpSpPr>
        <p:grpSpPr>
          <a:xfrm>
            <a:off x="624385" y="1524002"/>
            <a:ext cx="4664052" cy="4553993"/>
            <a:chOff x="905522" y="1500326"/>
            <a:chExt cx="3719744" cy="4553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400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Create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dirty="0"/>
                    <a:t> sets of 3 Hyperboloids.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Solve each of these individually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Intersect the resulting line fits via least squares.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Output: Single Point.</a:t>
                  </a:r>
                  <a:endParaRPr lang="en-US" sz="25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dirty="0"/>
                    <a:t>For 2 lines:</a:t>
                  </a:r>
                </a:p>
                <a:p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blipFill>
                  <a:blip r:embed="rId4"/>
                  <a:stretch>
                    <a:fillRect l="-10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/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108" r="-810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/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(3+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791" t="-2174" r="-616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/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blipFill>
                  <a:blip r:embed="rId7"/>
                  <a:stretch>
                    <a:fillRect r="-42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/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/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703C58F-82EC-475C-A6E7-86AE2C880FA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517" b="3264"/>
          <a:stretch/>
        </p:blipFill>
        <p:spPr>
          <a:xfrm>
            <a:off x="5200610" y="1529480"/>
            <a:ext cx="6587745" cy="427546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2DDC436-C8BA-4E4F-926B-3D16E42BE011}"/>
              </a:ext>
            </a:extLst>
          </p:cNvPr>
          <p:cNvSpPr/>
          <p:nvPr/>
        </p:nvSpPr>
        <p:spPr>
          <a:xfrm>
            <a:off x="5184789" y="333058"/>
            <a:ext cx="6524942" cy="6524942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83"/>
            <a:ext cx="10515600" cy="1640805"/>
          </a:xfrm>
          <a:solidFill>
            <a:schemeClr val="bg1">
              <a:alpha val="50196"/>
            </a:schemeClr>
          </a:solidFill>
        </p:spPr>
        <p:txBody>
          <a:bodyPr>
            <a:normAutofit/>
          </a:bodyPr>
          <a:lstStyle/>
          <a:p>
            <a:r>
              <a:rPr lang="en-US" sz="3400" dirty="0"/>
              <a:t>With 4 base stations, we find 4 possible directions. We can use an average direction from this, or use least squares.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71DF2-8F3A-43D5-A409-08DC2702BF93}"/>
                  </a:ext>
                </a:extLst>
              </p:cNvPr>
              <p:cNvSpPr txBox="1"/>
              <p:nvPr/>
            </p:nvSpPr>
            <p:spPr>
              <a:xfrm>
                <a:off x="10652289" y="6192973"/>
                <a:ext cx="304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71DF2-8F3A-43D5-A409-08DC2702B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289" y="6192973"/>
                <a:ext cx="304571" cy="276999"/>
              </a:xfrm>
              <a:prstGeom prst="rect">
                <a:avLst/>
              </a:prstGeom>
              <a:blipFill>
                <a:blip r:embed="rId11"/>
                <a:stretch>
                  <a:fillRect l="-18000" r="-18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03341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706C-D6C7-461C-A505-615E432B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direction may be useful. The error for solving a point is large with no input noise.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1A06E-E593-4F32-9C4F-B83EBD7BD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2468" cy="1898650"/>
          </a:xfrm>
        </p:spPr>
        <p:txBody>
          <a:bodyPr/>
          <a:lstStyle/>
          <a:p>
            <a:r>
              <a:rPr lang="en-US" dirty="0"/>
              <a:t>Sensitivity is due to 4 near parallel lines. </a:t>
            </a:r>
          </a:p>
          <a:p>
            <a:r>
              <a:rPr lang="en-US" dirty="0"/>
              <a:t>Intersecting near parallel lines is error prone.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381561-6C0A-4003-8C7E-E1A509FAE347}"/>
              </a:ext>
            </a:extLst>
          </p:cNvPr>
          <p:cNvCxnSpPr/>
          <p:nvPr/>
        </p:nvCxnSpPr>
        <p:spPr>
          <a:xfrm flipV="1">
            <a:off x="6611334" y="1890188"/>
            <a:ext cx="1197204" cy="46026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1557A0-6D7A-4F79-9BA6-AD05C3B534D3}"/>
              </a:ext>
            </a:extLst>
          </p:cNvPr>
          <p:cNvCxnSpPr>
            <a:cxnSpLocks/>
          </p:cNvCxnSpPr>
          <p:nvPr/>
        </p:nvCxnSpPr>
        <p:spPr>
          <a:xfrm flipV="1">
            <a:off x="6763734" y="1791152"/>
            <a:ext cx="1011205" cy="470172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6997D47-1A2D-4B6F-923B-9A74F7F2FF64}"/>
              </a:ext>
            </a:extLst>
          </p:cNvPr>
          <p:cNvSpPr/>
          <p:nvPr/>
        </p:nvSpPr>
        <p:spPr>
          <a:xfrm>
            <a:off x="7468952" y="3018654"/>
            <a:ext cx="85391" cy="85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FE5ECB-E176-4B6A-BE68-C5CC97E77EF0}"/>
              </a:ext>
            </a:extLst>
          </p:cNvPr>
          <p:cNvCxnSpPr/>
          <p:nvPr/>
        </p:nvCxnSpPr>
        <p:spPr>
          <a:xfrm flipV="1">
            <a:off x="8566558" y="1989224"/>
            <a:ext cx="1197204" cy="46026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C2D399-20A1-48EA-8512-539AE9C6D95A}"/>
              </a:ext>
            </a:extLst>
          </p:cNvPr>
          <p:cNvCxnSpPr>
            <a:cxnSpLocks/>
          </p:cNvCxnSpPr>
          <p:nvPr/>
        </p:nvCxnSpPr>
        <p:spPr>
          <a:xfrm flipV="1">
            <a:off x="8718958" y="1890188"/>
            <a:ext cx="1070152" cy="470172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26CB1DF-B100-476F-82D6-4306DFF240FA}"/>
              </a:ext>
            </a:extLst>
          </p:cNvPr>
          <p:cNvSpPr/>
          <p:nvPr/>
        </p:nvSpPr>
        <p:spPr>
          <a:xfrm>
            <a:off x="9721066" y="1946527"/>
            <a:ext cx="85391" cy="85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853E0F-780F-4DCF-8625-BC51AD9EE4ED}"/>
              </a:ext>
            </a:extLst>
          </p:cNvPr>
          <p:cNvSpPr txBox="1"/>
          <p:nvPr/>
        </p:nvSpPr>
        <p:spPr>
          <a:xfrm>
            <a:off x="3980465" y="4429548"/>
            <a:ext cx="2404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Rotating the green line by a few degrees significantly changes the intersection.  </a:t>
            </a:r>
          </a:p>
        </p:txBody>
      </p:sp>
    </p:spTree>
    <p:extLst>
      <p:ext uri="{BB962C8B-B14F-4D97-AF65-F5344CB8AC3E}">
        <p14:creationId xmlns:p14="http://schemas.microsoft.com/office/powerpoint/2010/main" val="3670248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Hyperboloid in Fixed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347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Visualization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6AF8A8-9ECF-4C2D-8E0E-F19B2E7C26FC}"/>
              </a:ext>
            </a:extLst>
          </p:cNvPr>
          <p:cNvGrpSpPr/>
          <p:nvPr/>
        </p:nvGrpSpPr>
        <p:grpSpPr>
          <a:xfrm>
            <a:off x="6448848" y="2297200"/>
            <a:ext cx="5041653" cy="3781240"/>
            <a:chOff x="6543656" y="2789855"/>
            <a:chExt cx="5333333" cy="4000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5A823C-1182-44F1-863F-87DFDA0DADA9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4000000"/>
              <a:chOff x="6553533" y="1429000"/>
              <a:chExt cx="5333333" cy="4000000"/>
            </a:xfrm>
          </p:grpSpPr>
          <p:pic>
            <p:nvPicPr>
              <p:cNvPr id="16" name="Picture 15" descr="A close up of a mans face&#10;&#10;Description automatically generated">
                <a:extLst>
                  <a:ext uri="{FF2B5EF4-FFF2-40B4-BE49-F238E27FC236}">
                    <a16:creationId xmlns:a16="http://schemas.microsoft.com/office/drawing/2014/main" id="{38F4E0EA-2897-4F3E-BA2B-C3A43EB46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3533" y="1429000"/>
                <a:ext cx="5333333" cy="400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/>
                  <p:nvPr/>
                </p:nvSpPr>
                <p:spPr>
                  <a:xfrm>
                    <a:off x="8556150" y="4453732"/>
                    <a:ext cx="823657" cy="4069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56150" y="4453732"/>
                    <a:ext cx="823657" cy="40697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375" r="-7813"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/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3333" r="-20370" b="-4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/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2727" r="-21818" b="-4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423B17-2405-4427-9C58-6724DD640F55}"/>
                </a:ext>
              </a:extLst>
            </p:cNvPr>
            <p:cNvSpPr/>
            <p:nvPr/>
          </p:nvSpPr>
          <p:spPr>
            <a:xfrm rot="18855768">
              <a:off x="9228810" y="4642160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FD2911B-F1A7-4D7C-99F1-BA90BA671E01}"/>
                    </a:ext>
                  </a:extLst>
                </p:cNvPr>
                <p:cNvSpPr txBox="1"/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F39C2-B711-4C0E-8B72-935EFB91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blipFill>
                  <a:blip r:embed="rId8"/>
                  <a:stretch>
                    <a:fillRect l="-25000" r="-22917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4E31E9D-2A76-440B-8538-A079150BE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887" y="4405043"/>
              <a:ext cx="476092" cy="3703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AA10AB3-F289-4C29-8931-C25DDF0095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7201" y="4266166"/>
              <a:ext cx="444300" cy="4790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/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blipFill>
                  <a:blip r:embed="rId9"/>
                  <a:stretch>
                    <a:fillRect l="-21429" t="-1587" r="-2321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/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blipFill>
                  <a:blip r:embed="rId10"/>
                  <a:stretch>
                    <a:fillRect l="-31034" t="-3175" r="-22414" b="-317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EC5AC-604A-47B2-8D84-3CBC2E5576C0}"/>
              </a:ext>
            </a:extLst>
          </p:cNvPr>
          <p:cNvGrpSpPr/>
          <p:nvPr/>
        </p:nvGrpSpPr>
        <p:grpSpPr>
          <a:xfrm>
            <a:off x="507085" y="2159920"/>
            <a:ext cx="5333333" cy="3999999"/>
            <a:chOff x="6543656" y="2789855"/>
            <a:chExt cx="5333333" cy="39999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6CABB73-6518-46B5-BBAB-7D60A267C55F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9F9305-F398-42F6-91ED-2ADE975A4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57C3560-18F4-4143-B106-B32CF6418C82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96FA473-128C-49D1-B100-111CE7C3DEC3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15F26E5-455D-4C25-8DFC-C7D7D399EF5A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041B264-3ADA-4CF8-BBEB-86391522442C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0AC6E71-386D-4FEE-9A1E-40D0FE1C9BF5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/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blipFill>
                  <a:blip r:embed="rId15"/>
                  <a:stretch>
                    <a:fillRect l="-24490" r="-20408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2127195-AD33-4ECD-A2FB-79B5831A0241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948C4DF-BEDB-4195-90FA-FD814EF92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/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blipFill>
                  <a:blip r:embed="rId16"/>
                  <a:stretch>
                    <a:fillRect l="-26786" t="-3175" r="-23214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/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blipFill>
                  <a:blip r:embed="rId17"/>
                  <a:stretch>
                    <a:fillRect l="-34483" t="-6349" r="-32759" b="-365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/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/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/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/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/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blipFill>
                <a:blip r:embed="rId22"/>
                <a:stretch>
                  <a:fillRect l="-7263" t="-4444" r="-726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/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blipFill>
                <a:blip r:embed="rId23"/>
                <a:stretch>
                  <a:fillRect l="-9091" t="-28261" r="-1428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/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blipFill>
                <a:blip r:embed="rId24"/>
                <a:stretch>
                  <a:fillRect l="-7345" t="-4444" r="-734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/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1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blipFill>
                <a:blip r:embed="rId25"/>
                <a:stretch>
                  <a:fillRect l="-9150" t="-28261" r="-150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/>
              <p:nvPr/>
            </p:nvSpPr>
            <p:spPr>
              <a:xfrm>
                <a:off x="2693107" y="4657188"/>
                <a:ext cx="77861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2∗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107" y="4657188"/>
                <a:ext cx="778611" cy="384721"/>
              </a:xfrm>
              <a:prstGeom prst="rect">
                <a:avLst/>
              </a:prstGeom>
              <a:blipFill>
                <a:blip r:embed="rId26"/>
                <a:stretch>
                  <a:fillRect l="-9375" r="-7813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3B70A7-EB6F-42DE-A422-90D6CB5E2F2A}"/>
              </a:ext>
            </a:extLst>
          </p:cNvPr>
          <p:cNvCxnSpPr>
            <a:stCxn id="46" idx="0"/>
          </p:cNvCxnSpPr>
          <p:nvPr/>
        </p:nvCxnSpPr>
        <p:spPr>
          <a:xfrm flipH="1" flipV="1">
            <a:off x="2714625" y="4107058"/>
            <a:ext cx="367788" cy="550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B3CF919-F19D-4181-B8F4-A46F6D8A0840}"/>
              </a:ext>
            </a:extLst>
          </p:cNvPr>
          <p:cNvCxnSpPr>
            <a:cxnSpLocks/>
          </p:cNvCxnSpPr>
          <p:nvPr/>
        </p:nvCxnSpPr>
        <p:spPr>
          <a:xfrm flipH="1" flipV="1">
            <a:off x="8184607" y="4849548"/>
            <a:ext cx="397657" cy="3069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AA0C36C-ED1C-430F-A31E-102BB040A11E}"/>
              </a:ext>
            </a:extLst>
          </p:cNvPr>
          <p:cNvSpPr txBox="1"/>
          <p:nvPr/>
        </p:nvSpPr>
        <p:spPr>
          <a:xfrm>
            <a:off x="2294966" y="1854141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Body Frame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B06708-EAB6-443E-B3CD-FB9C55F7E727}"/>
              </a:ext>
            </a:extLst>
          </p:cNvPr>
          <p:cNvSpPr txBox="1"/>
          <p:nvPr/>
        </p:nvSpPr>
        <p:spPr>
          <a:xfrm>
            <a:off x="8056873" y="1938164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Fixed Frame</a:t>
            </a:r>
          </a:p>
        </p:txBody>
      </p:sp>
    </p:spTree>
    <p:extLst>
      <p:ext uri="{BB962C8B-B14F-4D97-AF65-F5344CB8AC3E}">
        <p14:creationId xmlns:p14="http://schemas.microsoft.com/office/powerpoint/2010/main" val="3622932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48600" cy="1325563"/>
          </a:xfrm>
        </p:spPr>
        <p:txBody>
          <a:bodyPr/>
          <a:lstStyle/>
          <a:p>
            <a:r>
              <a:rPr lang="en-US" dirty="0"/>
              <a:t>Creating the Hyperboloids and Hyperbolas algorithm.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Inputs is </a:t>
                </a:r>
                <a:r>
                  <a:rPr lang="en-US" i="1" dirty="0" err="1"/>
                  <a:t>TDoA</a:t>
                </a:r>
                <a:r>
                  <a:rPr lang="en-US" i="1" dirty="0"/>
                  <a:t> Data</a:t>
                </a:r>
                <a:endParaRPr lang="en-US" dirty="0"/>
              </a:p>
              <a:p>
                <a:r>
                  <a:rPr lang="en-US" dirty="0"/>
                  <a:t>Receiver Locations in the </a:t>
                </a:r>
                <a:r>
                  <a:rPr lang="en-US" b="1" i="1" u="sng" dirty="0"/>
                  <a:t>Fixed Frame</a:t>
                </a:r>
              </a:p>
              <a:p>
                <a:r>
                  <a:rPr lang="en-US" dirty="0"/>
                  <a:t>Distance Difference</a:t>
                </a:r>
              </a:p>
              <a:p>
                <a:pPr marL="0" indent="0">
                  <a:buNone/>
                </a:pPr>
                <a:r>
                  <a:rPr lang="en-US" dirty="0"/>
                  <a:t>Algorithm: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offset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Create Hyperboloid in </a:t>
                </a:r>
                <a:r>
                  <a:rPr lang="en-US" b="1" i="1" u="sng" dirty="0"/>
                  <a:t>Body Frame</a:t>
                </a:r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Transform to </a:t>
                </a:r>
                <a:r>
                  <a:rPr lang="en-US" b="1" i="1" u="sng" dirty="0"/>
                  <a:t>Fixed Frame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Outputs: </a:t>
                </a:r>
              </a:p>
              <a:p>
                <a:r>
                  <a:rPr lang="en-US" dirty="0"/>
                  <a:t>Symbolic Equation of Hyperboloid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  <a:blipFill>
                <a:blip r:embed="rId3"/>
                <a:stretch>
                  <a:fillRect l="-2054" t="-2101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0B7E2-DCFB-4075-845A-87154B17A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067" y="230819"/>
            <a:ext cx="2093677" cy="6396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/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B0938E8-9760-4DAA-9EB2-A66FC1FA8D79}"/>
              </a:ext>
            </a:extLst>
          </p:cNvPr>
          <p:cNvSpPr/>
          <p:nvPr/>
        </p:nvSpPr>
        <p:spPr>
          <a:xfrm>
            <a:off x="9846905" y="5245960"/>
            <a:ext cx="204209" cy="204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FCD5F-7AE4-4155-874F-49DF4373C401}"/>
              </a:ext>
            </a:extLst>
          </p:cNvPr>
          <p:cNvSpPr txBox="1"/>
          <p:nvPr/>
        </p:nvSpPr>
        <p:spPr>
          <a:xfrm>
            <a:off x="9783251" y="5205800"/>
            <a:ext cx="3315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853277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a 1 sided Hyperbola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2 sided Hyperbola</a:t>
                </a:r>
              </a:p>
              <a:p>
                <a:pPr marL="0" indent="0">
                  <a:buNone/>
                </a:pPr>
                <a:endParaRPr lang="en-US" sz="9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1 sided Hyperbola (solve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’’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sz="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  <a:blipFill>
                <a:blip r:embed="rId2"/>
                <a:stretch>
                  <a:fillRect l="-1655" t="-2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496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Hyperbola side based on the sign of the distance difference.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74360" y="1912883"/>
            <a:ext cx="6502628" cy="4876972"/>
            <a:chOff x="6543656" y="2789855"/>
            <a:chExt cx="5333332" cy="4000000"/>
          </a:xfrm>
          <a:solidFill>
            <a:schemeClr val="bg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518338A-7CDB-49D5-B5F6-9291ABB230C6}"/>
                </a:ext>
              </a:extLst>
            </p:cNvPr>
            <p:cNvGrpSpPr/>
            <p:nvPr/>
          </p:nvGrpSpPr>
          <p:grpSpPr>
            <a:xfrm>
              <a:off x="6543656" y="2789855"/>
              <a:ext cx="5333332" cy="4000000"/>
              <a:chOff x="6553533" y="1429000"/>
              <a:chExt cx="5333332" cy="4000000"/>
            </a:xfrm>
            <a:grpFill/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1210FB30-DEA7-4FB2-BF94-F2F6DD340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2" cy="4000000"/>
              </a:xfrm>
              <a:prstGeom prst="rect">
                <a:avLst/>
              </a:prstGeom>
              <a:grpFill/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/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000" r="-20000" b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7910" r="-5970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/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647" r="-5882" b="-140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A3D3AA-75CF-435A-9312-BB1B440CC6E0}"/>
                </a:ext>
              </a:extLst>
            </p:cNvPr>
            <p:cNvSpPr/>
            <p:nvPr/>
          </p:nvSpPr>
          <p:spPr>
            <a:xfrm rot="18855768">
              <a:off x="9673826" y="5629112"/>
              <a:ext cx="206187" cy="206187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/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=−3.66</m:t>
                        </m:r>
                      </m:oMath>
                    </m:oMathPara>
                  </a14:m>
                  <a:endParaRPr lang="en-US" sz="25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blipFill>
                  <a:blip r:embed="rId7"/>
                  <a:stretch>
                    <a:fillRect l="-4435" r="-48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The sign of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 wholly dictated by sign of delta.</a:t>
                </a:r>
              </a:p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r>
                  <a:rPr lang="en-US" sz="2500" dirty="0"/>
                  <a:t>where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500" dirty="0"/>
                  <a:t> is the distance difference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500" dirty="0"/>
                  <a:t> is half the distance between stations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  <a:blipFill>
                <a:blip r:embed="rId8"/>
                <a:stretch>
                  <a:fillRect l="-1917" t="-1244" b="-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/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=5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=−3.66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C2A3D3AA-75CF-435A-9312-BB1B440CC6E0}"/>
              </a:ext>
            </a:extLst>
          </p:cNvPr>
          <p:cNvSpPr/>
          <p:nvPr/>
        </p:nvSpPr>
        <p:spPr>
          <a:xfrm rot="18855768">
            <a:off x="8574698" y="4243798"/>
            <a:ext cx="244083" cy="24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0A7923-F5F2-4273-8720-4A8D32355811}"/>
              </a:ext>
            </a:extLst>
          </p:cNvPr>
          <p:cNvCxnSpPr>
            <a:cxnSpLocks/>
          </p:cNvCxnSpPr>
          <p:nvPr/>
        </p:nvCxnSpPr>
        <p:spPr>
          <a:xfrm flipV="1">
            <a:off x="8680147" y="3963101"/>
            <a:ext cx="563594" cy="438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/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blipFill>
                <a:blip r:embed="rId10"/>
                <a:stretch>
                  <a:fillRect l="-10448" t="-1587" r="-2089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561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DEEBDFF-92C8-474B-BA67-339D49138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 t="12816" r="10894" b="17651"/>
          <a:stretch/>
        </p:blipFill>
        <p:spPr>
          <a:xfrm>
            <a:off x="7877175" y="2390774"/>
            <a:ext cx="3781425" cy="2781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is much less ambiguous with 1 sided Hyperbolas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048251" y="3208719"/>
            <a:ext cx="2972145" cy="1472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D47E4-87D3-4226-96AD-C8B1E5D9E2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3" t="12186" r="10354" b="14037"/>
          <a:stretch/>
        </p:blipFill>
        <p:spPr>
          <a:xfrm>
            <a:off x="390525" y="2390774"/>
            <a:ext cx="4619626" cy="34620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/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But how many hyperbolas are created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number of stations?</a:t>
                </a:r>
              </a:p>
              <a:p>
                <a:r>
                  <a:rPr lang="en-US" dirty="0"/>
                  <a:t>How do we find the “best solution”?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blipFill>
                <a:blip r:embed="rId4"/>
                <a:stretch>
                  <a:fillRect l="-69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313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TDoA data creates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hyperboloids.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the </a:t>
                </a:r>
                <a:r>
                  <a:rPr lang="en-US" dirty="0" err="1"/>
                  <a:t>TDoA</a:t>
                </a:r>
                <a:r>
                  <a:rPr lang="en-US" dirty="0"/>
                  <a:t> Data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  <a:blipFill>
                <a:blip r:embed="rId3"/>
                <a:stretch>
                  <a:fillRect l="-2035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/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3 Hyperboloids.</a:t>
                </a:r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6 Hyperboloids. 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Number of unique Hyperboloids. </a:t>
                </a:r>
              </a:p>
              <a:p>
                <a:r>
                  <a:rPr lang="en-US" sz="2500" dirty="0"/>
                  <a:t>Given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  <a:p>
                <a:r>
                  <a:rPr lang="en-US" sz="2500" dirty="0"/>
                  <a:t>Only 2 of these hyperboloids are unique.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3 unique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blipFill>
                <a:blip r:embed="rId5"/>
                <a:stretch>
                  <a:fillRect l="-1988" t="-1128" r="-621" b="-2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82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535"/>
            <a:ext cx="9144000" cy="102128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TDoA</a:t>
            </a:r>
            <a:r>
              <a:rPr lang="en-US" dirty="0"/>
              <a:t> simulator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7D85808-117E-49C8-B5CA-DB7ADE2E2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602521"/>
              </p:ext>
            </p:extLst>
          </p:nvPr>
        </p:nvGraphicFramePr>
        <p:xfrm>
          <a:off x="425778" y="1209822"/>
          <a:ext cx="11340444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0444">
                  <a:extLst>
                    <a:ext uri="{9D8B030D-6E8A-4147-A177-3AD203B41FA5}">
                      <a16:colId xmlns:a16="http://schemas.microsoft.com/office/drawing/2014/main" val="1934991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3500" dirty="0"/>
                        <a:t>Agenda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174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1. Time Difference of Arrival (</a:t>
                      </a:r>
                      <a:r>
                        <a:rPr lang="en-US" sz="3500" dirty="0" err="1"/>
                        <a:t>TDoA</a:t>
                      </a:r>
                      <a:r>
                        <a:rPr lang="en-US" sz="3500" dirty="0"/>
                        <a:t>) Introduction.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28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2. The Satellite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773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3. Finding the Best Solution on a Plane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76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4. Fitting a Line through the solution on each plane.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92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5. Unit 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3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6. Simulating the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2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7. Deriving the Uncertainty based on Simulated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274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373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Hyperbolas in 2D.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This works for both one-sided and two-sided Hyperbolas.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blipFill>
                <a:blip r:embed="rId2"/>
                <a:stretch>
                  <a:fillRect l="-3474" t="-2970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253E9B6-11D9-4E64-A680-396E695CA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8" y="1533775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/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/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824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the Fake Solutions for One-sided Hyperbolas.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Fake solutions come from squaring both sides when going to solve the one-sided equation.</a:t>
                </a:r>
                <a:endParaRPr lang="en-US" sz="2500" dirty="0"/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blipFill>
                <a:blip r:embed="rId3"/>
                <a:stretch>
                  <a:fillRect l="-3583" t="-2538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ED229FF-7D0E-4320-BEDC-09EC02B8AF58}"/>
              </a:ext>
            </a:extLst>
          </p:cNvPr>
          <p:cNvGrpSpPr/>
          <p:nvPr/>
        </p:nvGrpSpPr>
        <p:grpSpPr>
          <a:xfrm>
            <a:off x="388252" y="1981700"/>
            <a:ext cx="5333333" cy="4000000"/>
            <a:chOff x="381333" y="1924300"/>
            <a:chExt cx="5333333" cy="4000000"/>
          </a:xfrm>
        </p:grpSpPr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D852A493-394A-44C3-9F5A-1BBA52DBB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333" y="1924300"/>
              <a:ext cx="5333333" cy="40000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202B8F-6B42-41D5-8F14-A9983306EA0F}"/>
                </a:ext>
              </a:extLst>
            </p:cNvPr>
            <p:cNvCxnSpPr/>
            <p:nvPr/>
          </p:nvCxnSpPr>
          <p:spPr>
            <a:xfrm flipV="1">
              <a:off x="1400175" y="2486025"/>
              <a:ext cx="571500" cy="23241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D26C03-2816-4E9A-AC4F-DEE8565B1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3429000"/>
              <a:ext cx="838200" cy="138112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FDCAB9-3843-4169-8B0F-BCB9F46C8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4219575"/>
              <a:ext cx="3495675" cy="5905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D12AA4-435D-4A87-8B06-EB88A96ECD9D}"/>
                </a:ext>
              </a:extLst>
            </p:cNvPr>
            <p:cNvSpPr txBox="1"/>
            <p:nvPr/>
          </p:nvSpPr>
          <p:spPr>
            <a:xfrm>
              <a:off x="1285874" y="4810125"/>
              <a:ext cx="1114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Fake Solutions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/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/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9621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3F51-D236-4980-805E-087CEA1E2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one-sided method breaks down when the sign of the Time Difference is questionable.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one-sided method requires signed time differences.</a:t>
                </a:r>
              </a:p>
              <a:p>
                <a:r>
                  <a:rPr lang="en-US" dirty="0"/>
                  <a:t>Consider the following time differences:</a:t>
                </a:r>
              </a:p>
              <a:p>
                <a:pPr marL="514350" indent="-514350" algn="ctr"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=1.2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pPr marL="514350" indent="-514350" algn="ctr">
                  <a:buFont typeface="Arial" panose="020B0604020202020204" pitchFamily="34" charset="0"/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sign of TD is unambiguous in case (A).</a:t>
                </a:r>
              </a:p>
              <a:p>
                <a:r>
                  <a:rPr lang="en-US" dirty="0"/>
                  <a:t>The sign of TD is ambiguous in case (B) with respect to its uncertainty value. </a:t>
                </a:r>
              </a:p>
              <a:p>
                <a:pPr marL="0" indent="0">
                  <a:buNone/>
                </a:pPr>
                <a:r>
                  <a:rPr lang="en-US" i="1" dirty="0"/>
                  <a:t>Time differences approach zero as the emitter goes directly in between two receivers. TD Error becomes more significant at these points and the one-sided method may begin breaking down. </a:t>
                </a:r>
              </a:p>
              <a:p>
                <a:pPr marL="514350" indent="-514350" algn="ctr">
                  <a:buAutoNum type="alphaUcParenBoth"/>
                </a:pPr>
                <a:endParaRPr lang="en-US" dirty="0"/>
              </a:p>
              <a:p>
                <a:pPr marL="514350" indent="-514350">
                  <a:buFont typeface="+mj-lt"/>
                  <a:buAutoNum type="alphaU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217" t="-1937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446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2 Hyperboloids results in a Hyperbola.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128D2-F99C-4C46-819A-DB00CE42E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688"/>
            <a:ext cx="5333333" cy="40000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D6BCB62-717A-4C70-B842-8C229D00D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58" y="1690688"/>
            <a:ext cx="5333333" cy="40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F08BAB-DABF-455C-989A-54C6D98F9B7F}"/>
              </a:ext>
            </a:extLst>
          </p:cNvPr>
          <p:cNvSpPr txBox="1"/>
          <p:nvPr/>
        </p:nvSpPr>
        <p:spPr>
          <a:xfrm>
            <a:off x="988341" y="5824038"/>
            <a:ext cx="10844635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500" dirty="0"/>
              <a:t>If the Hyperboloids are one-sided, the result is a one-sided Hyperbola. </a:t>
            </a:r>
          </a:p>
          <a:p>
            <a:pPr algn="ctr"/>
            <a:r>
              <a:rPr lang="en-US" sz="2500" dirty="0"/>
              <a:t>Still working on whether we can mathematically derive this intersection hyperbola.  </a:t>
            </a:r>
          </a:p>
        </p:txBody>
      </p:sp>
    </p:spTree>
    <p:extLst>
      <p:ext uri="{BB962C8B-B14F-4D97-AF65-F5344CB8AC3E}">
        <p14:creationId xmlns:p14="http://schemas.microsoft.com/office/powerpoint/2010/main" val="229009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Best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909955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one-sided Hyperbolas, finding the best solution is the average of 3 points.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D45F04B-753D-431D-96D0-63B322B70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29333" y="1915829"/>
            <a:ext cx="5333333" cy="40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8695443" y="2212436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770974" y="2082462"/>
            <a:ext cx="265835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Three one-sided hyperbolas intersect at 3 points only. 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53981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in 2D is very sensitive to errors outside its “triangle of receivers”.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9204491" y="1904240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1090367" y="1904240"/>
            <a:ext cx="2658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TDoA</a:t>
            </a:r>
            <a:r>
              <a:rPr lang="en-US" sz="2500" dirty="0"/>
              <a:t> error generally looks like this:</a:t>
            </a:r>
          </a:p>
          <a:p>
            <a:endParaRPr lang="en-US" sz="2500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2220026-190A-4621-AA2F-5BC32F66B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7980"/>
            <a:ext cx="4270605" cy="3202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8DD2C5-2416-4646-8EEC-DEABFBB676C8}"/>
              </a:ext>
            </a:extLst>
          </p:cNvPr>
          <p:cNvSpPr txBox="1"/>
          <p:nvPr/>
        </p:nvSpPr>
        <p:spPr>
          <a:xfrm>
            <a:off x="4889370" y="5835778"/>
            <a:ext cx="66678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Position error is large, but the direction is still accurate.</a:t>
            </a:r>
          </a:p>
        </p:txBody>
      </p:sp>
      <p:pic>
        <p:nvPicPr>
          <p:cNvPr id="7" name="Picture 6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78F92A-F6D3-435C-8D06-639534B81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853" y="1758939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36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9665-AB29-4018-960A-3E5773DC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Finding the best solution for two-sided hyperbolas is significantly harder.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0874DE-88F4-4048-8566-4978CB5DBFA8}"/>
              </a:ext>
            </a:extLst>
          </p:cNvPr>
          <p:cNvGrpSpPr/>
          <p:nvPr/>
        </p:nvGrpSpPr>
        <p:grpSpPr>
          <a:xfrm>
            <a:off x="5363852" y="1690688"/>
            <a:ext cx="6530190" cy="4897643"/>
            <a:chOff x="2441542" y="1690688"/>
            <a:chExt cx="6530190" cy="4897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4C5B2E-0F3B-4D1A-BD31-2AA2F3C44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C396377-A875-45D5-A557-C71F01C2D2BC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3FF6B0E-35C1-4649-96EA-E516A0779ED8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71988F1-A52B-46F0-BE64-6D742D2A4B00}"/>
              </a:ext>
            </a:extLst>
          </p:cNvPr>
          <p:cNvSpPr txBox="1"/>
          <p:nvPr/>
        </p:nvSpPr>
        <p:spPr>
          <a:xfrm>
            <a:off x="957999" y="2123573"/>
            <a:ext cx="4754252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Two-sided hyperbolas intersect in 12 different locations.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Which cluster is the best solution?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The one with the smallest area?</a:t>
            </a:r>
          </a:p>
          <a:p>
            <a:endParaRPr lang="en-US" sz="2500" dirty="0"/>
          </a:p>
          <a:p>
            <a:r>
              <a:rPr lang="en-US" sz="2500" dirty="0"/>
              <a:t>Approach: </a:t>
            </a:r>
          </a:p>
          <a:p>
            <a:r>
              <a:rPr lang="en-US" sz="2500" dirty="0"/>
              <a:t>Find all clustered locations by intersecting the hyperbolas 2 at a time.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823082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with no error: 2 clusters are close, but they still form a triangle.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/>
              </a:p>
              <a:p>
                <a:pPr algn="ctr"/>
                <a:r>
                  <a:rPr lang="en-US" sz="25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sz="2500" dirty="0"/>
                  <a:t> are equations of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blipFill>
                <a:blip r:embed="rId2"/>
                <a:stretch>
                  <a:fillRect l="-2680" r="-2577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82" y="1598061"/>
            <a:ext cx="5333333" cy="4000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C53CB61-1334-40CA-81E2-E44B0EEC7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125496"/>
              </p:ext>
            </p:extLst>
          </p:nvPr>
        </p:nvGraphicFramePr>
        <p:xfrm>
          <a:off x="928333" y="1598061"/>
          <a:ext cx="2966397" cy="50765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7961">
                  <a:extLst>
                    <a:ext uri="{9D8B030D-6E8A-4147-A177-3AD203B41FA5}">
                      <a16:colId xmlns:a16="http://schemas.microsoft.com/office/drawing/2014/main" val="792225325"/>
                    </a:ext>
                  </a:extLst>
                </a:gridCol>
                <a:gridCol w="957961">
                  <a:extLst>
                    <a:ext uri="{9D8B030D-6E8A-4147-A177-3AD203B41FA5}">
                      <a16:colId xmlns:a16="http://schemas.microsoft.com/office/drawing/2014/main" val="3995860203"/>
                    </a:ext>
                  </a:extLst>
                </a:gridCol>
                <a:gridCol w="1050475">
                  <a:extLst>
                    <a:ext uri="{9D8B030D-6E8A-4147-A177-3AD203B41FA5}">
                      <a16:colId xmlns:a16="http://schemas.microsoft.com/office/drawing/2014/main" val="1784648126"/>
                    </a:ext>
                  </a:extLst>
                </a:gridCol>
              </a:tblGrid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0.9998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907137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7.1886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2.3197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850101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2.4457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3.8727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14989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5.0562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323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13296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1.9290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-5.5781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133928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94679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40133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9.3175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9.0656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230343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98078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6.9888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0.9970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232294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8.0753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1.8799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63910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0.6839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4.8581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60543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948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/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Numerical precision prevents the 3 points from lining 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𝑒𝑥𝑎𝑐𝑡𝑙𝑦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Intersecting 3 hyperbolas results in no solution.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blipFill>
                <a:blip r:embed="rId4"/>
                <a:stretch>
                  <a:fillRect l="-1770" t="-1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3D9CCC2-81E9-4762-ABC7-C54D16D58CAA}"/>
              </a:ext>
            </a:extLst>
          </p:cNvPr>
          <p:cNvSpPr/>
          <p:nvPr/>
        </p:nvSpPr>
        <p:spPr>
          <a:xfrm>
            <a:off x="9191134" y="4506012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F9E28A-EACE-442D-AEA9-D1BBB036E3F0}"/>
              </a:ext>
            </a:extLst>
          </p:cNvPr>
          <p:cNvSpPr/>
          <p:nvPr/>
        </p:nvSpPr>
        <p:spPr>
          <a:xfrm>
            <a:off x="7125877" y="3040052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59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097"/>
            <a:ext cx="10515600" cy="1624421"/>
          </a:xfrm>
        </p:spPr>
        <p:txBody>
          <a:bodyPr>
            <a:normAutofit fontScale="90000"/>
          </a:bodyPr>
          <a:lstStyle/>
          <a:p>
            <a:r>
              <a:rPr lang="en-US" dirty="0"/>
              <a:t>First sort the data with respect to x then y. Differentiate the data. Single out the data below 0.1 difference.</a:t>
            </a:r>
          </a:p>
        </p:txBody>
      </p:sp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13" y="2220852"/>
            <a:ext cx="5333333" cy="400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25962"/>
              </p:ext>
            </p:extLst>
          </p:nvPr>
        </p:nvGraphicFramePr>
        <p:xfrm>
          <a:off x="954254" y="1869518"/>
          <a:ext cx="4875036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637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637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6110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x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y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4.8581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6.9888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7.0000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1.0001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9.0656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27EAEA32-59E2-4A3E-B86F-4938A9B9414A}"/>
              </a:ext>
            </a:extLst>
          </p:cNvPr>
          <p:cNvSpPr/>
          <p:nvPr/>
        </p:nvSpPr>
        <p:spPr>
          <a:xfrm>
            <a:off x="9213716" y="5097941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E8C33C-DB1F-411E-BF07-BDC428F3CC74}"/>
              </a:ext>
            </a:extLst>
          </p:cNvPr>
          <p:cNvSpPr/>
          <p:nvPr/>
        </p:nvSpPr>
        <p:spPr>
          <a:xfrm>
            <a:off x="7154779" y="3730329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91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58CB-CC5B-4DB4-9E67-E7C30F26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E19C8-458D-4A8E-B713-B8779A3E1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 reader about how the Time Difference of Arrival algorithm works. </a:t>
            </a:r>
          </a:p>
          <a:p>
            <a:r>
              <a:rPr lang="en-US" dirty="0"/>
              <a:t>This is not designed as presentation slides. The slides are filled with information and comments. It is meant to be read like a paper (but with lots of pictures). </a:t>
            </a:r>
          </a:p>
        </p:txBody>
      </p:sp>
    </p:spTree>
    <p:extLst>
      <p:ext uri="{BB962C8B-B14F-4D97-AF65-F5344CB8AC3E}">
        <p14:creationId xmlns:p14="http://schemas.microsoft.com/office/powerpoint/2010/main" val="1351986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Decide how many solutions there are by looking for which singled out points are clustered.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Collect the indices of all singled out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𝑰𝒏𝒅𝒊𝒄𝒆𝒔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Take the differences of these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</a:rPr>
                        <m:t>𝑑𝑖𝑓𝑓</m:t>
                      </m:r>
                      <m:d>
                        <m:d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𝐼𝑛𝑑𝑖𝑐𝑒𝑠</m:t>
                          </m:r>
                        </m:e>
                      </m:d>
                      <m:r>
                        <a:rPr lang="en-US" sz="2500" i="1">
                          <a:latin typeface="Cambria Math" panose="02040503050406030204" pitchFamily="18" charset="0"/>
                        </a:rPr>
                        <m:t>=[1,3,1]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blipFill>
                <a:blip r:embed="rId2"/>
                <a:stretch>
                  <a:fillRect l="-3722" t="-2641" r="-4839" b="-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522228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202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critical points to collect are the beginning, end, and all non-zero terms in Diff-1.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critical points identify switching between solutions.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first critical point is always 0.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last critical point is the number of singled out points. (4 in this ex.)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blipFill>
                <a:blip r:embed="rId2"/>
                <a:stretch>
                  <a:fillRect l="-3722" r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341806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018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critical points to identify the indices of the solution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120140"/>
              </p:ext>
            </p:extLst>
          </p:nvPr>
        </p:nvGraphicFramePr>
        <p:xfrm>
          <a:off x="344666" y="1871303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r>
                  <a:rPr lang="en-US" sz="2500" b="0" dirty="0"/>
                  <a:t>We now iterate through critical points, collecting all data between the previous and current critical point: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+1: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blipFill>
                <a:blip r:embed="rId2"/>
                <a:stretch>
                  <a:fillRect l="-3970" t="-156" r="-5211" b="-2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221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point in the cluster is the point directly above the identified ranges.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56252"/>
              </p:ext>
            </p:extLst>
          </p:nvPr>
        </p:nvGraphicFramePr>
        <p:xfrm>
          <a:off x="344666" y="1690688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  <a:p>
                <a:r>
                  <a:rPr lang="en-US" sz="2500" b="0" dirty="0"/>
                  <a:t>The diff function lags one element behind. We add the next consecutive element to each solution: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1=[3,4,5]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2=[7,8,9]</m:t>
                      </m:r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blipFill>
                <a:blip r:embed="rId2"/>
                <a:stretch>
                  <a:fillRect l="-3970" t="-1979" r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19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751"/>
            <a:ext cx="10515600" cy="1325563"/>
          </a:xfrm>
        </p:spPr>
        <p:txBody>
          <a:bodyPr/>
          <a:lstStyle/>
          <a:p>
            <a:r>
              <a:rPr lang="en-US" dirty="0"/>
              <a:t>Finally, average the solution together.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472966"/>
              </p:ext>
            </p:extLst>
          </p:nvPr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8C681893-1DFB-427A-A349-1104A247D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89" y="1804000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/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(2.0964,5.05637)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blipFill>
                <a:blip r:embed="rId3"/>
                <a:stretch>
                  <a:fillRect l="-2990" t="-4444" r="-365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/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(6.9963,0.999)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blipFill>
                <a:blip r:embed="rId4"/>
                <a:stretch>
                  <a:fillRect l="-5118" t="-4444" r="-511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856B2686-1B3A-455C-9FC4-156870ED83D9}"/>
              </a:ext>
            </a:extLst>
          </p:cNvPr>
          <p:cNvSpPr/>
          <p:nvPr/>
        </p:nvSpPr>
        <p:spPr>
          <a:xfrm>
            <a:off x="9759942" y="4644734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51BD56-B42C-4378-8BD8-7410508E19E3}"/>
              </a:ext>
            </a:extLst>
          </p:cNvPr>
          <p:cNvSpPr/>
          <p:nvPr/>
        </p:nvSpPr>
        <p:spPr>
          <a:xfrm>
            <a:off x="7663468" y="3232115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5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018A-66FE-47A7-9ACE-7905CFB9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“Best” Solution Flowchart</a:t>
            </a:r>
          </a:p>
        </p:txBody>
      </p:sp>
      <p:pic>
        <p:nvPicPr>
          <p:cNvPr id="11" name="Content Placeholder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72A2E8E-5EEE-4601-8C09-2A69C94ED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89" y="1352550"/>
            <a:ext cx="2692621" cy="5221502"/>
          </a:xfrm>
        </p:spPr>
      </p:pic>
    </p:spTree>
    <p:extLst>
      <p:ext uri="{BB962C8B-B14F-4D97-AF65-F5344CB8AC3E}">
        <p14:creationId xmlns:p14="http://schemas.microsoft.com/office/powerpoint/2010/main" val="4187727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8372-8C2B-40F9-86E7-22FAE80D4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to this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BF29F-4E28-459C-AF98-F92C80E8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3561" cy="4351338"/>
          </a:xfrm>
        </p:spPr>
        <p:txBody>
          <a:bodyPr/>
          <a:lstStyle/>
          <a:p>
            <a:r>
              <a:rPr lang="en-US" dirty="0"/>
              <a:t>This algorithm works well for 2 clusters of points.</a:t>
            </a:r>
          </a:p>
          <a:p>
            <a:r>
              <a:rPr lang="en-US" dirty="0"/>
              <a:t>It does not work well when there are 4 clusters of points with roughly the same size:</a:t>
            </a:r>
          </a:p>
          <a:p>
            <a:endParaRPr lang="en-US" dirty="0"/>
          </a:p>
          <a:p>
            <a:r>
              <a:rPr lang="en-US" dirty="0"/>
              <a:t>Averaging the points makes sense for a near equilateral triangle. It might not for an isosceles triangle.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624FD5-3F3E-4DBA-BD66-EDBF91BF78BC}"/>
              </a:ext>
            </a:extLst>
          </p:cNvPr>
          <p:cNvGrpSpPr/>
          <p:nvPr/>
        </p:nvGrpSpPr>
        <p:grpSpPr>
          <a:xfrm>
            <a:off x="7154945" y="2806134"/>
            <a:ext cx="4674354" cy="3505766"/>
            <a:chOff x="2441542" y="1690688"/>
            <a:chExt cx="6530190" cy="48976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C7C390-4CC4-4FE7-AE5B-6D926F1D6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730821-EC07-4171-A85F-C0CE8E5D7481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A77B0A7-4A26-4BFD-8C08-843CC98D52E0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456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Satellite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40381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satellite is much closer to the station near elevation 90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than at lower elevations.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3420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satellite horizon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7" y="1857398"/>
            <a:ext cx="728662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0" y="6438923"/>
            <a:ext cx="37952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http://deepearthscience.blogspot.com/2015/06/diy-satellite-pass-planner.html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55465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satellite is far away from the plane of the receivers except when elevation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1449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107426" cy="4351338"/>
              </a:xfrm>
            </p:spPr>
            <p:txBody>
              <a:bodyPr/>
              <a:lstStyle/>
              <a:p>
                <a:r>
                  <a:rPr lang="en-US" dirty="0"/>
                  <a:t>The satellite is far away from the receivers. </a:t>
                </a:r>
              </a:p>
              <a:p>
                <a:r>
                  <a:rPr lang="en-US" dirty="0"/>
                  <a:t>For the case of elevation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~0°</m:t>
                    </m:r>
                  </m:oMath>
                </a14:m>
                <a:r>
                  <a:rPr lang="en-US" dirty="0"/>
                  <a:t>, the satellite is far outside the “triangle”. </a:t>
                </a:r>
              </a:p>
              <a:p>
                <a:r>
                  <a:rPr lang="en-US" dirty="0"/>
                  <a:t>For any other elevation, the satellite is on a different plane.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107426" cy="4351338"/>
              </a:xfrm>
              <a:blipFill>
                <a:blip r:embed="rId3"/>
                <a:stretch>
                  <a:fillRect l="-2675" t="-2241" r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satellite horizon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94" y="1825625"/>
            <a:ext cx="4622390" cy="42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58348" y="60285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https://www.researchgate.net/figure/Satellite-Azimuth-and-elevation-angle_fig1_334197029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57419" y="3981194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913811" y="3763983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13811" y="4144312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50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48731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away, hyperbolas look like cones.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31390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Hyperbolas approach a line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approach infinity.</a:t>
                </a:r>
              </a:p>
              <a:p>
                <a:r>
                  <a:rPr lang="en-US" dirty="0"/>
                  <a:t>A 2D one-sided hyperbola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is large,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¼</m:t>
                    </m:r>
                  </m:oMath>
                </a14:m>
                <a:r>
                  <a:rPr lang="en-US" dirty="0"/>
                  <a:t> can be neglected.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313903" cy="4351338"/>
              </a:xfrm>
              <a:blipFill>
                <a:blip r:embed="rId2"/>
                <a:stretch>
                  <a:fillRect l="-2970" t="-2241" r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Hyper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8" y="1503874"/>
            <a:ext cx="4767928" cy="39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4332" y="5445361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https://en.wikipedia.org/wiki/Hyperbola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31252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away, hyperbolas look like cones.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75787" cy="491930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is large,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¼</m:t>
                    </m:r>
                  </m:oMath>
                </a14:m>
                <a:r>
                  <a:rPr lang="en-US" dirty="0"/>
                  <a:t> can be neglected.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the equation of the asymptotes.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75787" cy="4919304"/>
              </a:xfrm>
              <a:blipFill>
                <a:blip r:embed="rId2"/>
                <a:stretch>
                  <a:fillRect l="-2043" b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Hyper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8" y="1503874"/>
            <a:ext cx="4767928" cy="39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4332" y="5445361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https://en.wikipedia.org/wiki/Hyperbola</a:t>
            </a: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02245" y="5660805"/>
                <a:ext cx="4188542" cy="1120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line equation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245" y="5660805"/>
                <a:ext cx="4188542" cy="1120691"/>
              </a:xfrm>
              <a:prstGeom prst="rect">
                <a:avLst/>
              </a:prstGeom>
              <a:blipFill>
                <a:blip r:embed="rId5"/>
                <a:stretch>
                  <a:fillRect l="-1164" t="-3279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2580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strategy for getting the satellite direction.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Hyperboloids intersect on a hyperbola.</a:t>
            </a:r>
          </a:p>
          <a:p>
            <a:r>
              <a:rPr lang="en-US" dirty="0"/>
              <a:t>Far away from the foci, a hyperbola looks like a line. </a:t>
            </a:r>
          </a:p>
          <a:p>
            <a:r>
              <a:rPr lang="en-US" dirty="0"/>
              <a:t>The direction of the satellite can be derived from a line.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Draw the hyperboloids.</a:t>
            </a:r>
          </a:p>
          <a:p>
            <a:pPr marL="514350" indent="-514350">
              <a:buAutoNum type="arabicPeriod"/>
            </a:pPr>
            <a:r>
              <a:rPr lang="en-US" dirty="0"/>
              <a:t>Solve multiple 2D problems on different planes.</a:t>
            </a:r>
          </a:p>
          <a:p>
            <a:pPr marL="514350" indent="-514350">
              <a:buAutoNum type="arabicPeriod"/>
            </a:pPr>
            <a:r>
              <a:rPr lang="en-US" dirty="0"/>
              <a:t>Fit a line to the 2D solutions.</a:t>
            </a:r>
          </a:p>
          <a:p>
            <a:pPr marL="0" indent="0">
              <a:buNone/>
            </a:pPr>
            <a:r>
              <a:rPr lang="en-US" dirty="0"/>
              <a:t>More on specifics in a later section.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31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hyperboloids look like for the satellite problem?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2" t="6977" r="34132" b="3550"/>
          <a:stretch/>
        </p:blipFill>
        <p:spPr>
          <a:xfrm>
            <a:off x="3578940" y="1690688"/>
            <a:ext cx="4404853" cy="50040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0206" y="2979174"/>
            <a:ext cx="150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Receiving stations</a:t>
            </a: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2664542" y="3302340"/>
            <a:ext cx="2428568" cy="7780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26658" y="5692039"/>
            <a:ext cx="150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Satellite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878826" y="4156587"/>
            <a:ext cx="1538748" cy="15354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408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29FE0-8F43-4EC5-B680-12DB2DA10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1" y="365125"/>
            <a:ext cx="116490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Hyperboloids intersect on a hyperbola. We can fit a line because the satellite is FAR away from the plane of stations.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56733E-3DF8-4879-BD56-349FB75FFB6A}"/>
              </a:ext>
            </a:extLst>
          </p:cNvPr>
          <p:cNvGrpSpPr/>
          <p:nvPr/>
        </p:nvGrpSpPr>
        <p:grpSpPr>
          <a:xfrm>
            <a:off x="5017346" y="1446376"/>
            <a:ext cx="7037698" cy="5278274"/>
            <a:chOff x="2577151" y="1579726"/>
            <a:chExt cx="7037698" cy="5278274"/>
          </a:xfrm>
        </p:grpSpPr>
        <p:pic>
          <p:nvPicPr>
            <p:cNvPr id="6" name="Picture 5" descr="A picture containing text, map, table, white&#10;&#10;Description automatically generated">
              <a:extLst>
                <a:ext uri="{FF2B5EF4-FFF2-40B4-BE49-F238E27FC236}">
                  <a16:creationId xmlns:a16="http://schemas.microsoft.com/office/drawing/2014/main" id="{3E02870E-975C-4B2C-A83A-0BE232F75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7151" y="1579726"/>
              <a:ext cx="7037698" cy="52782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224C5E-B839-4252-948D-194EAF7A9F34}"/>
                    </a:ext>
                  </a:extLst>
                </p:cNvPr>
                <p:cNvSpPr txBox="1"/>
                <p:nvPr/>
              </p:nvSpPr>
              <p:spPr>
                <a:xfrm>
                  <a:off x="8082307" y="3216789"/>
                  <a:ext cx="1429879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𝑺𝒂𝒕𝒆𝒍𝒍𝒊𝒕𝒆</m:t>
                        </m:r>
                      </m:oMath>
                    </m:oMathPara>
                  </a14:m>
                  <a:endParaRPr lang="en-US" sz="25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224C5E-B839-4252-948D-194EAF7A9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2307" y="3216789"/>
                  <a:ext cx="1429879" cy="384721"/>
                </a:xfrm>
                <a:prstGeom prst="rect">
                  <a:avLst/>
                </a:prstGeom>
                <a:blipFill>
                  <a:blip r:embed="rId3"/>
                  <a:stretch>
                    <a:fillRect l="-5128" r="-5556" b="-79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43D255-A27B-4F2A-996C-14244506B08A}"/>
                </a:ext>
              </a:extLst>
            </p:cNvPr>
            <p:cNvSpPr/>
            <p:nvPr/>
          </p:nvSpPr>
          <p:spPr>
            <a:xfrm>
              <a:off x="7777423" y="3014506"/>
              <a:ext cx="251209" cy="25120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38A809-D8BC-4108-9824-129DFF0226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2696" y="2394970"/>
              <a:ext cx="2451942" cy="3708949"/>
            </a:xfrm>
            <a:prstGeom prst="line">
              <a:avLst/>
            </a:prstGeom>
            <a:ln w="38100">
              <a:solidFill>
                <a:srgbClr val="000000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A0D37C-9EB5-45AC-82BB-006CB1173449}"/>
                </a:ext>
              </a:extLst>
            </p:cNvPr>
            <p:cNvSpPr/>
            <p:nvPr/>
          </p:nvSpPr>
          <p:spPr>
            <a:xfrm>
              <a:off x="3629129" y="2321170"/>
              <a:ext cx="5072744" cy="2552282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46732C-34C8-4919-B24A-ACB4FA9BE00B}"/>
                    </a:ext>
                  </a:extLst>
                </p:cNvPr>
                <p:cNvSpPr txBox="1"/>
                <p:nvPr/>
              </p:nvSpPr>
              <p:spPr>
                <a:xfrm>
                  <a:off x="7256430" y="5070040"/>
                  <a:ext cx="139140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𝑺𝒕𝒂𝒕𝒊𝒐𝒏𝒔</m:t>
                        </m:r>
                      </m:oMath>
                    </m:oMathPara>
                  </a14:m>
                  <a:endParaRPr lang="en-US" sz="25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46732C-34C8-4919-B24A-ACB4FA9BE0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6430" y="5070040"/>
                  <a:ext cx="1391407" cy="384721"/>
                </a:xfrm>
                <a:prstGeom prst="rect">
                  <a:avLst/>
                </a:prstGeom>
                <a:blipFill>
                  <a:blip r:embed="rId4"/>
                  <a:stretch>
                    <a:fillRect l="-4803" r="-4803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9D905D9-EE19-4ED2-A5D1-4D62E7EB78E5}"/>
                </a:ext>
              </a:extLst>
            </p:cNvPr>
            <p:cNvSpPr/>
            <p:nvPr/>
          </p:nvSpPr>
          <p:spPr>
            <a:xfrm>
              <a:off x="4593369" y="5673364"/>
              <a:ext cx="251209" cy="25120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77A7AFF-7BA6-4B7E-B8F3-C001EEDA747C}"/>
                </a:ext>
              </a:extLst>
            </p:cNvPr>
            <p:cNvSpPr/>
            <p:nvPr/>
          </p:nvSpPr>
          <p:spPr>
            <a:xfrm>
              <a:off x="5970396" y="5295057"/>
              <a:ext cx="185948" cy="1859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DE58DA-C76D-484D-9D34-5DF0E647A7FF}"/>
                </a:ext>
              </a:extLst>
            </p:cNvPr>
            <p:cNvSpPr/>
            <p:nvPr/>
          </p:nvSpPr>
          <p:spPr>
            <a:xfrm>
              <a:off x="5084465" y="4873451"/>
              <a:ext cx="1989575" cy="113546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819C0CB-4DFC-4B5D-982E-EDE521F8464C}"/>
                </a:ext>
              </a:extLst>
            </p:cNvPr>
            <p:cNvSpPr/>
            <p:nvPr/>
          </p:nvSpPr>
          <p:spPr>
            <a:xfrm>
              <a:off x="7418579" y="5503934"/>
              <a:ext cx="199520" cy="19952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E8626D-A797-45E1-9261-2796322CC0F6}"/>
              </a:ext>
            </a:extLst>
          </p:cNvPr>
          <p:cNvGrpSpPr/>
          <p:nvPr/>
        </p:nvGrpSpPr>
        <p:grpSpPr>
          <a:xfrm>
            <a:off x="372706" y="1891776"/>
            <a:ext cx="5018115" cy="4387474"/>
            <a:chOff x="2622620" y="1519063"/>
            <a:chExt cx="7104184" cy="621138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1BEB83E-D1FB-4BF1-904B-1355DC109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37" r="27094"/>
            <a:stretch/>
          </p:blipFill>
          <p:spPr>
            <a:xfrm>
              <a:off x="2622620" y="1519063"/>
              <a:ext cx="7104184" cy="6211381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22599-3CB6-4C79-A040-181DF98BDF5E}"/>
                </a:ext>
              </a:extLst>
            </p:cNvPr>
            <p:cNvCxnSpPr>
              <a:cxnSpLocks/>
            </p:cNvCxnSpPr>
            <p:nvPr/>
          </p:nvCxnSpPr>
          <p:spPr>
            <a:xfrm>
              <a:off x="3577213" y="2713055"/>
              <a:ext cx="4662435" cy="4029389"/>
            </a:xfrm>
            <a:prstGeom prst="line">
              <a:avLst/>
            </a:prstGeom>
            <a:ln w="38100">
              <a:solidFill>
                <a:schemeClr val="bg1">
                  <a:lumMod val="95000"/>
                  <a:alpha val="69804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2404CD-5FFE-45FE-B59F-0DADEF566B13}"/>
              </a:ext>
            </a:extLst>
          </p:cNvPr>
          <p:cNvSpPr txBox="1"/>
          <p:nvPr/>
        </p:nvSpPr>
        <p:spPr>
          <a:xfrm>
            <a:off x="295275" y="6166887"/>
            <a:ext cx="714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White line fits using 3 planes at least 100km above the planes. Using lower planes pull the line down (red)</a:t>
            </a:r>
          </a:p>
        </p:txBody>
      </p:sp>
    </p:spTree>
    <p:extLst>
      <p:ext uri="{BB962C8B-B14F-4D97-AF65-F5344CB8AC3E}">
        <p14:creationId xmlns:p14="http://schemas.microsoft.com/office/powerpoint/2010/main" val="1152827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localizing the satellite look like on a plane far away from the receivers?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9" t="9524" r="10572" b="12497"/>
          <a:stretch/>
        </p:blipFill>
        <p:spPr>
          <a:xfrm>
            <a:off x="6602595" y="1874520"/>
            <a:ext cx="5294118" cy="4140583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5EE541D-FBC0-453B-AD01-65E6378ADB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4" t="8610" r="11335" b="12725"/>
          <a:stretch/>
        </p:blipFill>
        <p:spPr>
          <a:xfrm>
            <a:off x="932687" y="2022547"/>
            <a:ext cx="5157217" cy="4076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0142" y="6204155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2-sided Hyperbolas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99323" y="6198935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1-sided Hyperbolas</a:t>
            </a:r>
          </a:p>
        </p:txBody>
      </p:sp>
    </p:spTree>
    <p:extLst>
      <p:ext uri="{BB962C8B-B14F-4D97-AF65-F5344CB8AC3E}">
        <p14:creationId xmlns:p14="http://schemas.microsoft.com/office/powerpoint/2010/main" val="1038884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442" y="2411597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 err="1"/>
              <a:t>TDoA</a:t>
            </a:r>
            <a:r>
              <a:rPr lang="en-US" dirty="0"/>
              <a:t> Receiver Options updated 12/2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2221457" y="2579728"/>
            <a:ext cx="2917146" cy="20000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294817" cy="17528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V="1">
            <a:off x="2196475" y="826915"/>
            <a:ext cx="634305" cy="37528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Bristol </a:t>
            </a:r>
            <a:r>
              <a:rPr lang="en-US" dirty="0" err="1"/>
              <a:t>UofR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5125597" y="2596264"/>
            <a:ext cx="1996361" cy="370509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V="1">
            <a:off x="2179100" y="2596263"/>
            <a:ext cx="2946497" cy="1983522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179101" y="4579785"/>
            <a:ext cx="4929539" cy="1705038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861677"/>
            <a:ext cx="1815977" cy="17180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C040D9-E322-40D7-A889-10F3E00CCFBE}"/>
              </a:ext>
            </a:extLst>
          </p:cNvPr>
          <p:cNvCxnSpPr>
            <a:cxnSpLocks/>
          </p:cNvCxnSpPr>
          <p:nvPr/>
        </p:nvCxnSpPr>
        <p:spPr>
          <a:xfrm flipV="1">
            <a:off x="1360294" y="2569923"/>
            <a:ext cx="3765303" cy="32690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699A38-665A-46C1-9D66-A0C22B881E3E}"/>
              </a:ext>
            </a:extLst>
          </p:cNvPr>
          <p:cNvCxnSpPr>
            <a:cxnSpLocks/>
          </p:cNvCxnSpPr>
          <p:nvPr/>
        </p:nvCxnSpPr>
        <p:spPr>
          <a:xfrm flipV="1">
            <a:off x="1343004" y="802585"/>
            <a:ext cx="1487776" cy="2078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90432C-0A58-4292-815C-6ED360ECE0F3}"/>
              </a:ext>
            </a:extLst>
          </p:cNvPr>
          <p:cNvCxnSpPr>
            <a:cxnSpLocks/>
          </p:cNvCxnSpPr>
          <p:nvPr/>
        </p:nvCxnSpPr>
        <p:spPr>
          <a:xfrm flipV="1">
            <a:off x="5099046" y="1102933"/>
            <a:ext cx="3628237" cy="14666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66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Transformations Overview.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Receivers are usually in geodetic coordinates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𝑙𝑎𝑡𝑖𝑡𝑢𝑑𝑒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𝑙𝑜𝑛𝑔𝑖𝑡𝑢𝑑𝑒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𝑎𝑙𝑡𝑖𝑡𝑢𝑑𝑒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Satellite coordinates are usually in orbital plane or an Inertial frame, like J2000.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To convert the receivers to </a:t>
                </a:r>
                <a:r>
                  <a:rPr lang="en-US" dirty="0" err="1"/>
                  <a:t>x,y,z</a:t>
                </a:r>
                <a:r>
                  <a:rPr lang="en-US" dirty="0"/>
                  <a:t> coordinates, the shape of the Earth must be taken into account.</a:t>
                </a:r>
              </a:p>
              <a:p>
                <a:r>
                  <a:rPr lang="en-US" dirty="0"/>
                  <a:t>To convert the satellite to Earth fixed coordinates, the rotation rate and orientation of the Earth must be taken into account.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828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3 Earth frames are used for different parts of the system. </a:t>
            </a:r>
          </a:p>
        </p:txBody>
      </p:sp>
      <p:pic>
        <p:nvPicPr>
          <p:cNvPr id="4098" name="Picture 2" descr="https://lh3.googleusercontent.com/0A2zzTY5xSW1kj4aLq1h-EsnHIhmsqdz3BCh7KOWUgmxtaXDdWlafZ1NA-E59LRG2pCp9bqNVmFh_730zK5D6Y4NDLj3EDEw9rvO9fK1mM0xItBCcm4Rgtq5_leEEer44yfoKsIwXj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45" y="1965684"/>
            <a:ext cx="10345709" cy="419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18968" y="6164826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the satellite is measured.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19368" y="6164825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station coordinates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16414" y="6116656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Satellite coordinates with respect to a station.</a:t>
            </a:r>
          </a:p>
        </p:txBody>
      </p:sp>
    </p:spTree>
    <p:extLst>
      <p:ext uri="{BB962C8B-B14F-4D97-AF65-F5344CB8AC3E}">
        <p14:creationId xmlns:p14="http://schemas.microsoft.com/office/powerpoint/2010/main" val="86110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1552-148F-463F-8F76-A959368F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Transforming from Geodetic to Earth Fixed requires the shape of the Earth. We use WGS84.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EC615-1F8C-4832-92FB-89B7290FB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13255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Spherical Model</a:t>
            </a:r>
          </a:p>
          <a:p>
            <a:r>
              <a:rPr lang="en-US" b="0" dirty="0"/>
              <a:t>Analytical (</a:t>
            </a:r>
            <a:r>
              <a:rPr lang="en-US" b="0" dirty="0" err="1"/>
              <a:t>Lat,Long</a:t>
            </a:r>
            <a:r>
              <a:rPr lang="en-US" b="0" dirty="0"/>
              <a:t>) -&gt; (</a:t>
            </a:r>
            <a:r>
              <a:rPr lang="en-US" b="0" dirty="0" err="1"/>
              <a:t>x,y,z</a:t>
            </a:r>
            <a:r>
              <a:rPr lang="en-US" b="0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885A37-8CC0-4854-BC90-D07C4C397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18092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WGS84 Model</a:t>
            </a:r>
          </a:p>
          <a:p>
            <a:r>
              <a:rPr lang="en-US" b="0" dirty="0"/>
              <a:t>More accurate model. </a:t>
            </a:r>
          </a:p>
          <a:p>
            <a:r>
              <a:rPr lang="en-US" b="0" dirty="0" err="1"/>
              <a:t>Matlab</a:t>
            </a:r>
            <a:r>
              <a:rPr lang="en-US" b="0" dirty="0"/>
              <a:t> and </a:t>
            </a:r>
            <a:r>
              <a:rPr lang="en-US" b="0" dirty="0" err="1"/>
              <a:t>Orekit</a:t>
            </a:r>
            <a:r>
              <a:rPr lang="en-US" b="0" dirty="0"/>
              <a:t> Built-in functions available. Analytical solution is more complicated. </a:t>
            </a:r>
          </a:p>
        </p:txBody>
      </p:sp>
      <p:pic>
        <p:nvPicPr>
          <p:cNvPr id="1026" name="Picture 2" descr="Image result for wgs84">
            <a:extLst>
              <a:ext uri="{FF2B5EF4-FFF2-40B4-BE49-F238E27FC236}">
                <a16:creationId xmlns:a16="http://schemas.microsoft.com/office/drawing/2014/main" id="{3DFA8303-725F-4006-B1CF-51DE15055B9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16" y="3105719"/>
            <a:ext cx="10088767" cy="30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93F1AC-E3EB-49C2-AB8A-76243729C28E}"/>
              </a:ext>
            </a:extLst>
          </p:cNvPr>
          <p:cNvSpPr/>
          <p:nvPr/>
        </p:nvSpPr>
        <p:spPr>
          <a:xfrm>
            <a:off x="511277" y="5880624"/>
            <a:ext cx="10844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http://support.virtual-surveyor.com/en/support/solutions/articles/1000261351-what-is-wgs84-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7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is receiver locations and time differences between each receiver.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8F63A74-8EF2-4C4D-AADA-D8354D6F53AC}"/>
              </a:ext>
            </a:extLst>
          </p:cNvPr>
          <p:cNvSpPr txBox="1"/>
          <p:nvPr/>
        </p:nvSpPr>
        <p:spPr>
          <a:xfrm>
            <a:off x="1107998" y="3695575"/>
            <a:ext cx="2620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TD represents the Time Difference data. It is an upper triangular matrix. Each entry is the time difference between the receivers represented by that row and column number.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E9674E-A42C-4824-93A6-0DC2C2F105A8}"/>
              </a:ext>
            </a:extLst>
          </p:cNvPr>
          <p:cNvSpPr/>
          <p:nvPr/>
        </p:nvSpPr>
        <p:spPr>
          <a:xfrm>
            <a:off x="8591412" y="5265235"/>
            <a:ext cx="33727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diagonals are zero as a station compared to itself has no time difference. The lower triangle contains redundant information and is set to 0.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E08F0-5571-45F1-B6F5-8E4149F0576C}"/>
              </a:ext>
            </a:extLst>
          </p:cNvPr>
          <p:cNvSpPr txBox="1"/>
          <p:nvPr/>
        </p:nvSpPr>
        <p:spPr>
          <a:xfrm>
            <a:off x="7394884" y="2527075"/>
            <a:ext cx="3147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receivers must all be measured in the same frame. </a:t>
            </a:r>
          </a:p>
        </p:txBody>
      </p:sp>
    </p:spTree>
    <p:extLst>
      <p:ext uri="{BB962C8B-B14F-4D97-AF65-F5344CB8AC3E}">
        <p14:creationId xmlns:p14="http://schemas.microsoft.com/office/powerpoint/2010/main" val="3399407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Satellite from Earth Inertial to Earth Fixed.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018935" cy="4408027"/>
          </a:xfrm>
        </p:spPr>
        <p:txBody>
          <a:bodyPr>
            <a:normAutofit/>
          </a:bodyPr>
          <a:lstStyle/>
          <a:p>
            <a:r>
              <a:rPr lang="en-US" dirty="0"/>
              <a:t>The Earth rotates once in about 24 hours</a:t>
            </a:r>
          </a:p>
          <a:p>
            <a:r>
              <a:rPr lang="en-US" dirty="0"/>
              <a:t>It undergoes one precession period in 26,000 years.</a:t>
            </a:r>
          </a:p>
          <a:p>
            <a:r>
              <a:rPr lang="en-US" dirty="0"/>
              <a:t>It undergoes one nutation period every 18.6 years</a:t>
            </a:r>
          </a:p>
          <a:p>
            <a:r>
              <a:rPr lang="en-US" dirty="0"/>
              <a:t>The poles wander one full period in 435 days.</a:t>
            </a:r>
          </a:p>
        </p:txBody>
      </p:sp>
      <p:pic>
        <p:nvPicPr>
          <p:cNvPr id="6146" name="Picture 2" descr="Earth orientation parameters. 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7"/>
          <a:stretch/>
        </p:blipFill>
        <p:spPr bwMode="auto">
          <a:xfrm>
            <a:off x="5447069" y="1340311"/>
            <a:ext cx="6344367" cy="405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95436" y="526893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https://www.researchgate.net/figure/Earth-orientation-parameters_fig1_289388318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754726" y="6233651"/>
            <a:ext cx="9881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Orekit</a:t>
            </a:r>
            <a:r>
              <a:rPr lang="en-US" sz="2500" dirty="0"/>
              <a:t> in Java handles these transformations. </a:t>
            </a:r>
            <a:r>
              <a:rPr lang="en-US" sz="2800" dirty="0">
                <a:hlinkClick r:id="rId4"/>
              </a:rPr>
              <a:t>https://www.orekit.org/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272805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from Earth Fixed to </a:t>
            </a:r>
            <a:r>
              <a:rPr lang="en-US" dirty="0" err="1"/>
              <a:t>Topocentric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314"/>
            <a:ext cx="5483943" cy="49488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Topocentric</a:t>
            </a:r>
            <a:r>
              <a:rPr lang="en-US" dirty="0"/>
              <a:t> frame orientation:</a:t>
            </a:r>
          </a:p>
          <a:p>
            <a:r>
              <a:rPr lang="en-US" dirty="0"/>
              <a:t> The z-axis points normal to the surface</a:t>
            </a:r>
          </a:p>
          <a:p>
            <a:r>
              <a:rPr lang="en-US" dirty="0"/>
              <a:t>The y-axis points towards true north</a:t>
            </a:r>
          </a:p>
          <a:p>
            <a:r>
              <a:rPr lang="en-US" dirty="0"/>
              <a:t>The x-axis points east.</a:t>
            </a:r>
          </a:p>
          <a:p>
            <a:r>
              <a:rPr lang="en-US" dirty="0"/>
              <a:t>Frame describes the horizon. A positive zenith means the point is in-view.</a:t>
            </a:r>
          </a:p>
          <a:p>
            <a:r>
              <a:rPr lang="en-US" dirty="0"/>
              <a:t>The Azimuth/Elevation conversions can be applied to these coordinates to get a direction. </a:t>
            </a:r>
          </a:p>
        </p:txBody>
      </p:sp>
      <p:pic>
        <p:nvPicPr>
          <p:cNvPr id="7170" name="Picture 2" descr="Image result for Earth fixed to topocentr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742" y="1825625"/>
            <a:ext cx="6380828" cy="305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53790" y="5013376"/>
            <a:ext cx="4252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http://www.hydrometronics.com/ecef.html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60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the Direction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03245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E7C6E5-AF45-4348-B195-F480E32F8B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7" y="2295655"/>
            <a:ext cx="8410575" cy="4409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B259BE-0761-44B3-A186-D4CFEACE3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solve </a:t>
            </a:r>
            <a:r>
              <a:rPr lang="en-US" dirty="0" err="1"/>
              <a:t>TDoA</a:t>
            </a:r>
            <a:r>
              <a:rPr lang="en-US" dirty="0"/>
              <a:t> on 50km, 400km, and 1200km planes.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843C4-33B3-4B39-A835-D692BEB4D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3377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was a compromise to minimize elevation error.</a:t>
            </a:r>
          </a:p>
          <a:p>
            <a:r>
              <a:rPr lang="en-US" dirty="0"/>
              <a:t>For low elevation satellites, solving a 2D </a:t>
            </a:r>
            <a:r>
              <a:rPr lang="en-US" dirty="0" err="1"/>
              <a:t>TDoA</a:t>
            </a:r>
            <a:r>
              <a:rPr lang="en-US" dirty="0"/>
              <a:t> problem on high z values does not make sense: the XY values begin to diverge.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1D88A-D216-44D2-B087-18A2200F83E8}"/>
              </a:ext>
            </a:extLst>
          </p:cNvPr>
          <p:cNvSpPr txBox="1"/>
          <p:nvPr/>
        </p:nvSpPr>
        <p:spPr>
          <a:xfrm>
            <a:off x="3595687" y="5934670"/>
            <a:ext cx="4219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For this low elevation, 5 degrees, the XY intersection goes out 3 times further than the satellite for the 1200km plane. </a:t>
            </a:r>
          </a:p>
        </p:txBody>
      </p:sp>
    </p:spTree>
    <p:extLst>
      <p:ext uri="{BB962C8B-B14F-4D97-AF65-F5344CB8AC3E}">
        <p14:creationId xmlns:p14="http://schemas.microsoft.com/office/powerpoint/2010/main" val="40540431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30 degree elevation, the fit goes out to 2x the satellite position.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8" y="1627196"/>
            <a:ext cx="9976104" cy="523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739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fit a parametric line to the planes we solve </a:t>
            </a:r>
            <a:r>
              <a:rPr lang="en-US" dirty="0" err="1"/>
              <a:t>TDoA</a:t>
            </a:r>
            <a:r>
              <a:rPr lang="en-US" dirty="0"/>
              <a:t> on.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dirty="0"/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b="0" dirty="0"/>
                  <a:t> is number of points</a:t>
                </a:r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500" b="0" dirty="0"/>
                  <a:t> for a linear line fit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blipFill>
                <a:blip r:embed="rId2"/>
                <a:stretch>
                  <a:fillRect l="-3471" t="-2377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7A39636-B1E2-4C3D-B3F7-2E7BA24E14ED}"/>
              </a:ext>
            </a:extLst>
          </p:cNvPr>
          <p:cNvGrpSpPr/>
          <p:nvPr/>
        </p:nvGrpSpPr>
        <p:grpSpPr>
          <a:xfrm>
            <a:off x="7278042" y="1483298"/>
            <a:ext cx="3719744" cy="4669805"/>
            <a:chOff x="905522" y="1500326"/>
            <a:chExt cx="3719744" cy="4669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/>
                    <a:t>Fit a line to the data points from each plane.</a:t>
                  </a:r>
                </a:p>
                <a:p>
                  <a:endParaRPr lang="en-US" sz="2500" b="1" dirty="0"/>
                </a:p>
                <a:p>
                  <a:r>
                    <a:rPr lang="en-US" sz="2500" u="sng" dirty="0"/>
                    <a:t>For each dimension</a:t>
                  </a:r>
                  <a:r>
                    <a:rPr lang="en-US" sz="2500" dirty="0"/>
                    <a:t>, do a linear regression fit</a:t>
                  </a:r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sz="2500" dirty="0"/>
                    <a:t>For 3 points:</a:t>
                  </a:r>
                </a:p>
                <a:p>
                  <a:r>
                    <a:rPr lang="en-US" sz="25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blipFill>
                  <a:blip r:embed="rId3"/>
                  <a:stretch>
                    <a:fillRect l="-2787" t="-945" r="-42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/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1111" r="-1388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/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256" r="-1153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/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390" r="-1168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90751F0-A7FA-4769-9DD6-AA1C2ADA616B}"/>
              </a:ext>
            </a:extLst>
          </p:cNvPr>
          <p:cNvSpPr txBox="1"/>
          <p:nvPr/>
        </p:nvSpPr>
        <p:spPr>
          <a:xfrm>
            <a:off x="3734641" y="5167312"/>
            <a:ext cx="23586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We fit three linear 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985AD0-5A7D-419E-B3CF-FBE29E95BF27}"/>
              </a:ext>
            </a:extLst>
          </p:cNvPr>
          <p:cNvCxnSpPr/>
          <p:nvPr/>
        </p:nvCxnSpPr>
        <p:spPr>
          <a:xfrm flipH="1">
            <a:off x="4981575" y="3162300"/>
            <a:ext cx="2296467" cy="20050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82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get Azimuth and Elevation from a line, we need to choose a reference point on that line.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7478907" cy="467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For simplicity, 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b="0" dirty="0"/>
                  <a:t> as our reference.</a:t>
                </a:r>
              </a:p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are measured </a:t>
                </a:r>
                <a:r>
                  <a:rPr lang="en-US" sz="2500" dirty="0" err="1"/>
                  <a:t>wrt</a:t>
                </a:r>
                <a:r>
                  <a:rPr lang="en-US" sz="2500" dirty="0"/>
                  <a:t> to station 1. </a:t>
                </a:r>
              </a:p>
              <a:p>
                <a:pPr marL="457200" indent="-457200">
                  <a:buAutoNum type="arabicPeriod"/>
                </a:pPr>
                <a:r>
                  <a:rPr lang="en-US" sz="2500" dirty="0"/>
                  <a:t>Convert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to the Earth Fixed Frame.</a:t>
                </a:r>
              </a:p>
              <a:p>
                <a:pPr marL="457200" indent="-457200">
                  <a:buAutoNum type="arabicPeriod"/>
                </a:pPr>
                <a:r>
                  <a:rPr lang="en-US" sz="2500" dirty="0"/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in a topocentric frame centered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500" b="0" dirty="0"/>
              </a:p>
              <a:p>
                <a:pPr algn="ctr"/>
                <a:r>
                  <a:rPr lang="en-US" sz="2500" dirty="0"/>
                  <a:t>Result:</a:t>
                </a:r>
                <a14:m>
                  <m:oMath xmlns:m="http://schemas.openxmlformats.org/officeDocument/2006/math">
                    <m:r>
                      <a:rPr lang="en-US" sz="25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𝑒𝑎𝑠𝑡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𝑛𝑜𝑟𝑡h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500" dirty="0"/>
                  <a:t> </a:t>
                </a:r>
                <a:r>
                  <a:rPr lang="en-US" sz="2500" dirty="0" err="1"/>
                  <a:t>wrt</a:t>
                </a:r>
                <a:r>
                  <a:rPr lang="en-US" sz="25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500" b="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500" dirty="0"/>
                  <a:t>Convert coordinates to azimuth and elevation.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7478907" cy="4673844"/>
              </a:xfrm>
              <a:prstGeom prst="rect">
                <a:avLst/>
              </a:prstGeom>
              <a:blipFill>
                <a:blip r:embed="rId3"/>
                <a:stretch>
                  <a:fillRect l="-2692" t="-1956"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/>
              <p:nvPr/>
            </p:nvSpPr>
            <p:spPr>
              <a:xfrm>
                <a:off x="8587387" y="2434753"/>
                <a:ext cx="2496133" cy="724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𝑎𝑧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𝑒𝑎𝑠𝑡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𝑛𝑜𝑟𝑡h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387" y="2434753"/>
                <a:ext cx="2496133" cy="7246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/>
              <p:nvPr/>
            </p:nvSpPr>
            <p:spPr>
              <a:xfrm>
                <a:off x="8003827" y="3455338"/>
                <a:ext cx="3724353" cy="1144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𝑒𝑙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𝑢𝑝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𝑒𝑎𝑠𝑡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𝑛𝑜𝑟𝑡h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827" y="3455338"/>
                <a:ext cx="3724353" cy="1144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5281472-D4C7-480E-B5B0-0D263D65D28F}"/>
              </a:ext>
            </a:extLst>
          </p:cNvPr>
          <p:cNvSpPr txBox="1"/>
          <p:nvPr/>
        </p:nvSpPr>
        <p:spPr>
          <a:xfrm>
            <a:off x="9533298" y="4743543"/>
            <a:ext cx="19012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Notice azimuth is X/Y. Azimuth for ground tracks is measured from north, not east!</a:t>
            </a:r>
          </a:p>
        </p:txBody>
      </p:sp>
    </p:spTree>
    <p:extLst>
      <p:ext uri="{BB962C8B-B14F-4D97-AF65-F5344CB8AC3E}">
        <p14:creationId xmlns:p14="http://schemas.microsoft.com/office/powerpoint/2010/main" val="3063666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Algorithm inherent error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±0.7°</m:t>
                    </m:r>
                  </m:oMath>
                </a14:m>
                <a:r>
                  <a:rPr lang="en-US" dirty="0"/>
                  <a:t> based on a 4-point Ground Track and 6 planes.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69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275C389-709B-4416-B90C-2FCDB3BC4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588" y="1835350"/>
            <a:ext cx="6228824" cy="4657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48FA77-62A0-4A3B-B035-7AD6AAB1428B}"/>
              </a:ext>
            </a:extLst>
          </p:cNvPr>
          <p:cNvSpPr txBox="1"/>
          <p:nvPr/>
        </p:nvSpPr>
        <p:spPr>
          <a:xfrm>
            <a:off x="9305925" y="5086350"/>
            <a:ext cx="2371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0, 50km, 100km, 200km, 500km, 2000km planes</a:t>
            </a:r>
          </a:p>
        </p:txBody>
      </p:sp>
    </p:spTree>
    <p:extLst>
      <p:ext uri="{BB962C8B-B14F-4D97-AF65-F5344CB8AC3E}">
        <p14:creationId xmlns:p14="http://schemas.microsoft.com/office/powerpoint/2010/main" val="24763481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Algorithm inherent error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±0.6°</m:t>
                    </m:r>
                  </m:oMath>
                </a14:m>
                <a:r>
                  <a:rPr lang="en-US" dirty="0"/>
                  <a:t> based on a 4-point Ground Track and 3 planes.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69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49858A6-E513-4049-B90B-2BB3461A3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1588" y="1905269"/>
            <a:ext cx="6228824" cy="45176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8DB323-B978-4A68-B04F-18ACA632A202}"/>
              </a:ext>
            </a:extLst>
          </p:cNvPr>
          <p:cNvSpPr txBox="1"/>
          <p:nvPr/>
        </p:nvSpPr>
        <p:spPr>
          <a:xfrm>
            <a:off x="9305925" y="5086350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50km, 400km, 1200km planes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F0F2D2-EB96-4252-86FE-85C5351A9E67}"/>
              </a:ext>
            </a:extLst>
          </p:cNvPr>
          <p:cNvSpPr txBox="1"/>
          <p:nvPr/>
        </p:nvSpPr>
        <p:spPr>
          <a:xfrm>
            <a:off x="514350" y="2377916"/>
            <a:ext cx="28003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Error in Elevation decreases for elevations 30 degrees and above.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Error in Elevation increases below that.</a:t>
            </a:r>
          </a:p>
        </p:txBody>
      </p:sp>
    </p:spTree>
    <p:extLst>
      <p:ext uri="{BB962C8B-B14F-4D97-AF65-F5344CB8AC3E}">
        <p14:creationId xmlns:p14="http://schemas.microsoft.com/office/powerpoint/2010/main" val="3357965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7650F-13D7-4F1E-84DB-E8163E61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reduce </a:t>
            </a:r>
            <a:r>
              <a:rPr lang="en-US" dirty="0" err="1"/>
              <a:t>TDoA</a:t>
            </a:r>
            <a:r>
              <a:rPr lang="en-US" dirty="0"/>
              <a:t> intrinsic error with a few strategies.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3C93A-2D84-442C-BBF1-8AC438518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984"/>
            <a:ext cx="10515600" cy="5246016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dirty="0"/>
              <a:t>Lower planes decrease error at low elevations. Higher planes decrease error at high elevations.</a:t>
            </a:r>
          </a:p>
          <a:p>
            <a:pPr fontAlgn="base"/>
            <a:r>
              <a:rPr lang="en-US" dirty="0"/>
              <a:t>By fitting a hyperbola instead of a line to the planes.</a:t>
            </a:r>
          </a:p>
          <a:p>
            <a:pPr lvl="1" fontAlgn="base"/>
            <a:r>
              <a:rPr lang="en-US" dirty="0"/>
              <a:t>This is the most exact we can get.</a:t>
            </a:r>
          </a:p>
          <a:p>
            <a:pPr lvl="1" fontAlgn="base"/>
            <a:r>
              <a:rPr lang="en-US" dirty="0"/>
              <a:t>This has yet to be tried.</a:t>
            </a:r>
          </a:p>
          <a:p>
            <a:pPr fontAlgn="base"/>
            <a:r>
              <a:rPr lang="en-US" dirty="0"/>
              <a:t>By solving with cones instead of hyperboloids.</a:t>
            </a:r>
          </a:p>
          <a:p>
            <a:pPr lvl="1" fontAlgn="base"/>
            <a:r>
              <a:rPr lang="en-US" dirty="0"/>
              <a:t>A cone approximation of a hyperboloid uses the hyperboloid’s asymptotes. </a:t>
            </a:r>
          </a:p>
          <a:p>
            <a:pPr lvl="1" fontAlgn="base"/>
            <a:r>
              <a:rPr lang="en-US" dirty="0"/>
              <a:t>This turns out to be less accurate. See below slides.</a:t>
            </a:r>
          </a:p>
          <a:p>
            <a:pPr fontAlgn="base"/>
            <a:r>
              <a:rPr lang="en-US" dirty="0"/>
              <a:t>Changing the planes we solve on based on satellite elevation.</a:t>
            </a:r>
          </a:p>
          <a:p>
            <a:pPr lvl="1" fontAlgn="base"/>
            <a:r>
              <a:rPr lang="en-US" dirty="0"/>
              <a:t>Would require we know something about satellite.</a:t>
            </a:r>
          </a:p>
          <a:p>
            <a:pPr lvl="1" fontAlgn="base"/>
            <a:r>
              <a:rPr lang="en-US" dirty="0"/>
              <a:t>Could be an iterative method, find the direction, based on that direction change planes we solve on and find direction again. Continue until converged.</a:t>
            </a:r>
          </a:p>
          <a:p>
            <a:pPr lvl="1" fontAlgn="base"/>
            <a:r>
              <a:rPr lang="en-US" dirty="0"/>
              <a:t>This has yet to be tried.</a:t>
            </a:r>
          </a:p>
        </p:txBody>
      </p:sp>
    </p:spTree>
    <p:extLst>
      <p:ext uri="{BB962C8B-B14F-4D97-AF65-F5344CB8AC3E}">
        <p14:creationId xmlns:p14="http://schemas.microsoft.com/office/powerpoint/2010/main" val="2808250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creates hyperbolas and hyperboloids.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2 Dimensions</a:t>
                </a:r>
              </a:p>
              <a:p>
                <a:pPr marL="0" indent="0">
                  <a:buNone/>
                </a:pPr>
                <a:endParaRPr lang="en-US" sz="4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5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3 Dimensions</a:t>
                </a:r>
              </a:p>
              <a:p>
                <a:pPr marL="0" indent="0">
                  <a:buNone/>
                </a:pPr>
                <a:endParaRPr lang="en-US" sz="4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  <a:blipFill>
                <a:blip r:embed="rId2"/>
                <a:stretch>
                  <a:fillRect l="-1831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the distances differences is calculated by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is the speed of light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The half distance between stations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  <a:blipFill>
                <a:blip r:embed="rId3"/>
                <a:stretch>
                  <a:fillRect l="-2532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4785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an&#10;&#10;Description automatically generated">
            <a:extLst>
              <a:ext uri="{FF2B5EF4-FFF2-40B4-BE49-F238E27FC236}">
                <a16:creationId xmlns:a16="http://schemas.microsoft.com/office/drawing/2014/main" id="{3CA1D85C-B030-4DA7-91C5-CA09AC060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734" y="2058887"/>
            <a:ext cx="5654289" cy="4480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D60FE2-69C5-4AC2-9A69-088FED58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cones instead of hyperboloids does not improve results.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B50AA6-0B7C-42F4-9BE6-BA57259E5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505" y="1961060"/>
            <a:ext cx="6228824" cy="4517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5EAA7-7CB0-4B0D-A976-08BDA1013DFE}"/>
              </a:ext>
            </a:extLst>
          </p:cNvPr>
          <p:cNvSpPr txBox="1"/>
          <p:nvPr/>
        </p:nvSpPr>
        <p:spPr>
          <a:xfrm>
            <a:off x="2518766" y="1716006"/>
            <a:ext cx="144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Hyperboloid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1DFCB-2FF3-4904-BD36-AE95849B9905}"/>
              </a:ext>
            </a:extLst>
          </p:cNvPr>
          <p:cNvSpPr txBox="1"/>
          <p:nvPr/>
        </p:nvSpPr>
        <p:spPr>
          <a:xfrm>
            <a:off x="8512709" y="1716006"/>
            <a:ext cx="144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A4CFED-271B-47BF-B167-C9A0D5D759B4}"/>
              </a:ext>
            </a:extLst>
          </p:cNvPr>
          <p:cNvSpPr/>
          <p:nvPr/>
        </p:nvSpPr>
        <p:spPr>
          <a:xfrm>
            <a:off x="669303" y="1987369"/>
            <a:ext cx="772998" cy="4852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6C3444-9990-417D-A5E6-8F0FBEB02667}"/>
              </a:ext>
            </a:extLst>
          </p:cNvPr>
          <p:cNvSpPr/>
          <p:nvPr/>
        </p:nvSpPr>
        <p:spPr>
          <a:xfrm>
            <a:off x="6735936" y="2229997"/>
            <a:ext cx="772998" cy="4852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257F75-9B4D-43AE-A0C4-7C36BC3A013F}"/>
              </a:ext>
            </a:extLst>
          </p:cNvPr>
          <p:cNvSpPr txBox="1"/>
          <p:nvPr/>
        </p:nvSpPr>
        <p:spPr>
          <a:xfrm>
            <a:off x="3050055" y="6354469"/>
            <a:ext cx="737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Cone causes larger azimuth error overall. It does not affect elevation error. </a:t>
            </a:r>
          </a:p>
        </p:txBody>
      </p:sp>
    </p:spTree>
    <p:extLst>
      <p:ext uri="{BB962C8B-B14F-4D97-AF65-F5344CB8AC3E}">
        <p14:creationId xmlns:p14="http://schemas.microsoft.com/office/powerpoint/2010/main" val="40654014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9BBBBB-5FF2-445D-AFFA-3E2335880A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9588" y="365125"/>
                <a:ext cx="12092412" cy="1325563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600" dirty="0"/>
                  <a:t>With higher planes, error decreases to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±0.0003</m:t>
                    </m:r>
                  </m:oMath>
                </a14:m>
                <a:r>
                  <a:rPr lang="en-US" sz="3600" dirty="0"/>
                  <a:t> degree in Elevation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±0.0025</m:t>
                    </m:r>
                  </m:oMath>
                </a14:m>
                <a:r>
                  <a:rPr lang="en-US" sz="3600" dirty="0"/>
                  <a:t> degree in Azimuth.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9BBBBB-5FF2-445D-AFFA-3E2335880A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9588" y="365125"/>
                <a:ext cx="12092412" cy="1325563"/>
              </a:xfrm>
              <a:blipFill>
                <a:blip r:embed="rId2"/>
                <a:stretch>
                  <a:fillRect t="-1843" b="-8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8345983A-F275-44C7-B913-E26678ADA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25" y="1583067"/>
            <a:ext cx="6543149" cy="49887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E50D77-2057-431D-BDCD-86DD7581FE16}"/>
              </a:ext>
            </a:extLst>
          </p:cNvPr>
          <p:cNvSpPr txBox="1"/>
          <p:nvPr/>
        </p:nvSpPr>
        <p:spPr>
          <a:xfrm>
            <a:off x="9305925" y="5086350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0.5Gm, 4Gm, 12Gm planes</a:t>
            </a:r>
          </a:p>
        </p:txBody>
      </p:sp>
    </p:spTree>
    <p:extLst>
      <p:ext uri="{BB962C8B-B14F-4D97-AF65-F5344CB8AC3E}">
        <p14:creationId xmlns:p14="http://schemas.microsoft.com/office/powerpoint/2010/main" val="36251074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3B40-6DC3-4882-9590-408CA972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downside to solving on planes Gigameters away is the reference point.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DD0E5D3-1624-4B97-AAD7-FFE267B20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690688"/>
            <a:ext cx="9315450" cy="4672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9D00D-49BC-410C-B763-049DD493EC3C}"/>
              </a:ext>
            </a:extLst>
          </p:cNvPr>
          <p:cNvSpPr txBox="1"/>
          <p:nvPr/>
        </p:nvSpPr>
        <p:spPr>
          <a:xfrm>
            <a:off x="971549" y="5038725"/>
            <a:ext cx="3819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Notice the scale. The reference points are far from the receivers. Before implementing this, need to retool how we calculate reference points.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49F45C-D55E-4265-BE44-C5AD32D02096}"/>
              </a:ext>
            </a:extLst>
          </p:cNvPr>
          <p:cNvSpPr txBox="1"/>
          <p:nvPr/>
        </p:nvSpPr>
        <p:spPr>
          <a:xfrm>
            <a:off x="9455085" y="2903456"/>
            <a:ext cx="23944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We cannot implement least squares with Gm planes – the numbers are too large.</a:t>
            </a:r>
          </a:p>
        </p:txBody>
      </p:sp>
    </p:spTree>
    <p:extLst>
      <p:ext uri="{BB962C8B-B14F-4D97-AF65-F5344CB8AC3E}">
        <p14:creationId xmlns:p14="http://schemas.microsoft.com/office/powerpoint/2010/main" val="7912437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DA7C-2F37-46F4-9ED0-8FBC8F80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with Least Squares is significantly faster than solving symbolically.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79DE7-F4C4-4B2E-A526-876AEF6EC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4244" cy="4351338"/>
          </a:xfrm>
        </p:spPr>
        <p:txBody>
          <a:bodyPr/>
          <a:lstStyle/>
          <a:p>
            <a:r>
              <a:rPr lang="en-US" dirty="0"/>
              <a:t>Error remains unchanged with no input noise.</a:t>
            </a:r>
          </a:p>
          <a:p>
            <a:r>
              <a:rPr lang="en-US" dirty="0"/>
              <a:t>Solves ~60 times faster.</a:t>
            </a:r>
          </a:p>
          <a:p>
            <a:r>
              <a:rPr lang="en-US" dirty="0"/>
              <a:t>9 hours -&gt; 9 minutes for Monte Carlo Simulation.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1ABF88F-9EBF-401B-AEED-9E2E2B8CC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444" y="1825624"/>
            <a:ext cx="6268069" cy="44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8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6EBB-FEE8-4CFC-9A11-2F68850F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uses an optimization function and minimizes a cost function.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Least squares uses </a:t>
                </a:r>
                <a:r>
                  <a:rPr lang="en-US" dirty="0" err="1"/>
                  <a:t>Matlab’s</a:t>
                </a:r>
                <a:r>
                  <a:rPr lang="en-US" dirty="0"/>
                  <a:t> </a:t>
                </a:r>
                <a:r>
                  <a:rPr lang="en-US" dirty="0" err="1"/>
                  <a:t>fminunc</a:t>
                </a:r>
                <a:r>
                  <a:rPr lang="en-US" dirty="0"/>
                  <a:t> function	</a:t>
                </a:r>
              </a:p>
              <a:p>
                <a:pPr lvl="1"/>
                <a:r>
                  <a:rPr lang="en-US" dirty="0" err="1"/>
                  <a:t>Fminunc</a:t>
                </a:r>
                <a:r>
                  <a:rPr lang="en-US" dirty="0"/>
                  <a:t> estimates the derivative of the cost function for faster convergence.</a:t>
                </a:r>
              </a:p>
              <a:p>
                <a:r>
                  <a:rPr lang="en-US" dirty="0"/>
                  <a:t>Cost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measures how close to the hyperboloid the current guess,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is. If the current guess is on the hyperboloid,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0.</a:t>
                </a:r>
              </a:p>
              <a:p>
                <a:pPr marL="0" indent="0">
                  <a:buNone/>
                </a:pPr>
                <a:r>
                  <a:rPr lang="en-US" i="1" dirty="0"/>
                  <a:t>Therefore, this cost function represents how close the point is being on all 3 hyperboloids. Minimizing this yields the point closest to all 3 hyperboloids.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  <a:blipFill>
                <a:blip r:embed="rId3"/>
                <a:stretch>
                  <a:fillRect l="-985" t="-2421" b="-1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6879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6EBB-FEE8-4CFC-9A11-2F68850F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alternative cost function compares the measured and estimated time differences.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Least squares uses </a:t>
                </a:r>
                <a:r>
                  <a:rPr lang="en-US" dirty="0" err="1"/>
                  <a:t>Matlab’s</a:t>
                </a:r>
                <a:r>
                  <a:rPr lang="en-US" dirty="0"/>
                  <a:t> </a:t>
                </a:r>
                <a:r>
                  <a:rPr lang="en-US" dirty="0" err="1"/>
                  <a:t>fminunc</a:t>
                </a:r>
                <a:r>
                  <a:rPr lang="en-US" dirty="0"/>
                  <a:t> function	</a:t>
                </a:r>
              </a:p>
              <a:p>
                <a:pPr lvl="1"/>
                <a:r>
                  <a:rPr lang="en-US" dirty="0" err="1"/>
                  <a:t>Fminunc</a:t>
                </a:r>
                <a:r>
                  <a:rPr lang="en-US" dirty="0"/>
                  <a:t> estimates the derivative of the cost function for faster convergence.</a:t>
                </a:r>
              </a:p>
              <a:p>
                <a:r>
                  <a:rPr lang="en-US" dirty="0"/>
                  <a:t>Cost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𝑚𝑒𝑎𝑠𝑢𝑟𝑒𝑑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𝑒𝑠𝑡𝑖𝑚𝑎𝑡𝑒𝑑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𝑒𝑠𝑡𝑖𝑚𝑎𝑡𝑒𝑑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lit/>
                        </m:rP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𝑒𝑠𝑡𝑖𝑚𝑎𝑡𝑒𝑑</m:t>
                        </m:r>
                      </m:sub>
                    </m:sSub>
                  </m:oMath>
                </a14:m>
                <a:r>
                  <a:rPr lang="en-US" dirty="0"/>
                  <a:t> calculates what the time differences would be if an emitter was 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compare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measured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time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differences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Therefore, this cost function represents how close the point is to replicating the measured time differences. Minimizing this seems to yield a point close to the center of intersection of the hyperboloids.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  <a:blipFill>
                <a:blip r:embed="rId3"/>
                <a:stretch>
                  <a:fillRect l="-985" t="-3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9024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5D3A-3676-4AD8-90AC-6C093BFA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Minimum distance to hyperbola least squares tends to find the solution closest to the bottom leg of the isosceles triangle that </a:t>
            </a:r>
            <a:r>
              <a:rPr lang="en-US" dirty="0" err="1"/>
              <a:t>TDoA</a:t>
            </a:r>
            <a:r>
              <a:rPr lang="en-US" dirty="0"/>
              <a:t> creates.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15148-256A-41CF-89E4-AC4F6151C14F}"/>
              </a:ext>
            </a:extLst>
          </p:cNvPr>
          <p:cNvSpPr txBox="1"/>
          <p:nvPr/>
        </p:nvSpPr>
        <p:spPr>
          <a:xfrm>
            <a:off x="2773053" y="6118904"/>
            <a:ext cx="602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Azimuth of 180 and Elevation of 45 is a stable point. Even 5 microsecond error does not cause crazy triangle shapes. 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799096C-9891-4098-A7AE-4120D9CD2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1"/>
          <a:stretch/>
        </p:blipFill>
        <p:spPr>
          <a:xfrm>
            <a:off x="781016" y="2079171"/>
            <a:ext cx="5333559" cy="3745099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CAC98DDE-6633-479B-811D-C3A929C67E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1"/>
          <a:stretch/>
        </p:blipFill>
        <p:spPr>
          <a:xfrm>
            <a:off x="6299164" y="2079171"/>
            <a:ext cx="5333559" cy="37450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C22F5E-B5C1-40B3-AA76-4E6B6888FBC2}"/>
              </a:ext>
            </a:extLst>
          </p:cNvPr>
          <p:cNvSpPr txBox="1"/>
          <p:nvPr/>
        </p:nvSpPr>
        <p:spPr>
          <a:xfrm>
            <a:off x="9471040" y="3439886"/>
            <a:ext cx="25363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Minimum time difference least squares varies between converging between symbolic and minimize distance and converging above symbolic. </a:t>
            </a:r>
          </a:p>
        </p:txBody>
      </p:sp>
    </p:spTree>
    <p:extLst>
      <p:ext uri="{BB962C8B-B14F-4D97-AF65-F5344CB8AC3E}">
        <p14:creationId xmlns:p14="http://schemas.microsoft.com/office/powerpoint/2010/main" val="25668928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5D3A-3676-4AD8-90AC-6C093BFA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811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Least Squares can find a solution where the Symbolic Solver cannot. The solutions vary significantly between the cost functions.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6C8CCB-500B-4850-9B51-F984D7D52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762440" y="2262433"/>
            <a:ext cx="5333559" cy="373818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925CB3-A0F9-4406-8E63-BE56C84AE6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6407084" y="2262432"/>
            <a:ext cx="5333559" cy="37381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F15148-256A-41CF-89E4-AC4F6151C14F}"/>
              </a:ext>
            </a:extLst>
          </p:cNvPr>
          <p:cNvSpPr txBox="1"/>
          <p:nvPr/>
        </p:nvSpPr>
        <p:spPr>
          <a:xfrm>
            <a:off x="1470581" y="6120970"/>
            <a:ext cx="8700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Azimuth of 180 and Elevation of 5 is an unstable point. Five microsecond error shifts the hyperbolas enough that they don’t intersect. Only least squares gets a solution here.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0BDFB-7534-4C2E-AE43-A6AEF9C417C5}"/>
              </a:ext>
            </a:extLst>
          </p:cNvPr>
          <p:cNvSpPr txBox="1"/>
          <p:nvPr/>
        </p:nvSpPr>
        <p:spPr>
          <a:xfrm>
            <a:off x="10072099" y="3678636"/>
            <a:ext cx="1668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symbolic solver requires a bounded triangular region. 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7925C1C-FD99-4FAD-9BD9-BFBF0C9704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838200" y="2210513"/>
            <a:ext cx="5333559" cy="3738182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952788ED-62FF-4208-84E3-DF04B7376E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6407084" y="2262432"/>
            <a:ext cx="5333559" cy="37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357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775"/>
            <a:ext cx="10515600" cy="1325563"/>
          </a:xfrm>
        </p:spPr>
        <p:txBody>
          <a:bodyPr/>
          <a:lstStyle/>
          <a:p>
            <a:r>
              <a:rPr lang="en-US" dirty="0"/>
              <a:t>3 Station </a:t>
            </a:r>
            <a:r>
              <a:rPr lang="en-US" dirty="0" err="1"/>
              <a:t>TDoA</a:t>
            </a:r>
            <a:r>
              <a:rPr lang="en-US" dirty="0"/>
              <a:t> Simulator High level diagram.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517" b="3264"/>
          <a:stretch/>
        </p:blipFill>
        <p:spPr>
          <a:xfrm>
            <a:off x="1853762" y="1245477"/>
            <a:ext cx="8484476" cy="55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60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Generating Inputs to the TDOA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Original by Andrew DeVries</a:t>
            </a:r>
          </a:p>
          <a:p>
            <a:r>
              <a:rPr lang="en-US" dirty="0"/>
              <a:t>Modified 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185673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7D8073C-0A89-4E4B-A167-C02CEAC2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205"/>
            <a:ext cx="5333333" cy="40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Graphically what hyperboloid and hyperbola look like.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/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blipFill>
                <a:blip r:embed="rId4"/>
                <a:stretch>
                  <a:fillRect l="-8125" t="-2174" r="-875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8D5DAA5-2DEB-4D79-BAE0-755E55DF22A7}"/>
              </a:ext>
            </a:extLst>
          </p:cNvPr>
          <p:cNvGrpSpPr/>
          <p:nvPr/>
        </p:nvGrpSpPr>
        <p:grpSpPr>
          <a:xfrm>
            <a:off x="6411681" y="1933109"/>
            <a:ext cx="5333333" cy="3999999"/>
            <a:chOff x="6543656" y="2789855"/>
            <a:chExt cx="5333333" cy="39999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34BC22A-A7F0-4E22-A682-16978536C4AA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3BC155C-CB8A-4BE3-ADB2-CEA2732AB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/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=5(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89" r="-5738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D5E992C-76C7-473D-A809-562D2FCCCCBC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/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8571" r="-2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B331B09-5DA5-4253-8B92-3ABEBBE91B27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DE334AD-9DBA-4D59-8F9E-5B9EF9440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/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7500" t="-4444" r="-275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/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5714" t="-8889" r="-35714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/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/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/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/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/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580D4D2-9C65-43B2-B881-F7354CA27A78}"/>
              </a:ext>
            </a:extLst>
          </p:cNvPr>
          <p:cNvSpPr/>
          <p:nvPr/>
        </p:nvSpPr>
        <p:spPr>
          <a:xfrm rot="19489949">
            <a:off x="3413065" y="3445871"/>
            <a:ext cx="206187" cy="206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/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blipFill>
                <a:blip r:embed="rId18"/>
                <a:stretch>
                  <a:fillRect l="-28571" r="-2285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3B05FC-800F-4E28-A574-8063BAD5A13A}"/>
              </a:ext>
            </a:extLst>
          </p:cNvPr>
          <p:cNvCxnSpPr>
            <a:cxnSpLocks/>
          </p:cNvCxnSpPr>
          <p:nvPr/>
        </p:nvCxnSpPr>
        <p:spPr>
          <a:xfrm flipV="1">
            <a:off x="3460447" y="3273826"/>
            <a:ext cx="1441111" cy="2992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22DDB9-607B-4C9D-9A23-2D5CF724C81D}"/>
              </a:ext>
            </a:extLst>
          </p:cNvPr>
          <p:cNvCxnSpPr>
            <a:cxnSpLocks/>
          </p:cNvCxnSpPr>
          <p:nvPr/>
        </p:nvCxnSpPr>
        <p:spPr>
          <a:xfrm flipH="1" flipV="1">
            <a:off x="2968426" y="2572254"/>
            <a:ext cx="551792" cy="976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/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blipFill>
                <a:blip r:embed="rId19"/>
                <a:stretch>
                  <a:fillRect l="-27500" t="-4444" r="-275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/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blipFill>
                <a:blip r:embed="rId20"/>
                <a:stretch>
                  <a:fillRect l="-35714" t="-6522" r="-3571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/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blipFill>
                <a:blip r:embed="rId21"/>
                <a:stretch>
                  <a:fillRect l="-5488" r="-487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/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blipFill>
                <a:blip r:embed="rId22"/>
                <a:stretch>
                  <a:fillRect l="-8125" t="-2222" r="-875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/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blipFill>
                <a:blip r:embed="rId23"/>
                <a:stretch>
                  <a:fillRect l="-9848" t="-2222" r="-1060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/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blipFill>
                <a:blip r:embed="rId24"/>
                <a:stretch>
                  <a:fillRect l="-9150" t="-28889" r="-1437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470C09-D459-4B4F-B777-590CECB73B3D}"/>
              </a:ext>
            </a:extLst>
          </p:cNvPr>
          <p:cNvCxnSpPr>
            <a:cxnSpLocks/>
          </p:cNvCxnSpPr>
          <p:nvPr/>
        </p:nvCxnSpPr>
        <p:spPr>
          <a:xfrm flipV="1">
            <a:off x="3521784" y="2782069"/>
            <a:ext cx="0" cy="7636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/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blipFill>
                <a:blip r:embed="rId25"/>
                <a:stretch>
                  <a:fillRect l="-20408" t="-2174" r="-2244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/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These Hyperbolas assume the stations are located at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,0,0) </m:t>
                    </m:r>
                  </m:oMath>
                </a14:m>
                <a:r>
                  <a:rPr lang="en-US" sz="2000" dirty="0"/>
                  <a:t>. This is called the </a:t>
                </a:r>
                <a:r>
                  <a:rPr lang="en-US" sz="2000" b="1" i="1" u="sng" dirty="0"/>
                  <a:t>Body Frame</a:t>
                </a:r>
                <a:r>
                  <a:rPr lang="en-US" sz="2000" dirty="0"/>
                  <a:t>. We will now transform this hyperbola into the </a:t>
                </a:r>
                <a:r>
                  <a:rPr lang="en-US" sz="2000" b="1" i="1" u="sng" dirty="0"/>
                  <a:t>Fixed Frame</a:t>
                </a:r>
                <a:r>
                  <a:rPr lang="en-US" sz="2000" dirty="0"/>
                  <a:t>; the frame the stations are measured in.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blipFill>
                <a:blip r:embed="rId26"/>
                <a:stretch>
                  <a:fillRect l="-627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191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6A9177-CF4F-49F0-899E-AF2F7CE22AE5}"/>
              </a:ext>
            </a:extLst>
          </p:cNvPr>
          <p:cNvSpPr txBox="1"/>
          <p:nvPr/>
        </p:nvSpPr>
        <p:spPr>
          <a:xfrm>
            <a:off x="339013" y="4676450"/>
            <a:ext cx="1894114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timeDiff.m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3AD31-111D-45CE-9079-69826782EEBC}"/>
              </a:ext>
            </a:extLst>
          </p:cNvPr>
          <p:cNvSpPr txBox="1"/>
          <p:nvPr/>
        </p:nvSpPr>
        <p:spPr>
          <a:xfrm>
            <a:off x="339013" y="2521084"/>
            <a:ext cx="1894114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getStruct.m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F6CCE-25DF-4493-BBB7-40A89D6E7C66}"/>
              </a:ext>
            </a:extLst>
          </p:cNvPr>
          <p:cNvSpPr txBox="1"/>
          <p:nvPr/>
        </p:nvSpPr>
        <p:spPr>
          <a:xfrm>
            <a:off x="8929010" y="5687875"/>
            <a:ext cx="1894114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dist2time.m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23A4FD-97F4-4D01-A049-BAB9C9C35437}"/>
              </a:ext>
            </a:extLst>
          </p:cNvPr>
          <p:cNvSpPr txBox="1"/>
          <p:nvPr/>
        </p:nvSpPr>
        <p:spPr>
          <a:xfrm>
            <a:off x="5966542" y="4676446"/>
            <a:ext cx="1894114" cy="4616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gnd2sat.m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65D6-05D4-4014-BB26-B684381E9B25}"/>
              </a:ext>
            </a:extLst>
          </p:cNvPr>
          <p:cNvSpPr txBox="1"/>
          <p:nvPr/>
        </p:nvSpPr>
        <p:spPr>
          <a:xfrm>
            <a:off x="4691742" y="2929353"/>
            <a:ext cx="1894114" cy="46166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geo2rect.m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86EC6E-4DC6-473B-AEB5-A5136264B012}"/>
              </a:ext>
            </a:extLst>
          </p:cNvPr>
          <p:cNvSpPr txBox="1"/>
          <p:nvPr/>
        </p:nvSpPr>
        <p:spPr>
          <a:xfrm>
            <a:off x="339013" y="71266"/>
            <a:ext cx="11513974" cy="193899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Inputs:</a:t>
            </a:r>
          </a:p>
          <a:p>
            <a:pPr algn="ctr"/>
            <a:r>
              <a:rPr lang="en-US" sz="2400" dirty="0"/>
              <a:t>1: Array of Latitudes, Longitudes and Elevations for G ground stations</a:t>
            </a:r>
          </a:p>
          <a:p>
            <a:pPr algn="ctr"/>
            <a:r>
              <a:rPr lang="en-US" sz="2400" dirty="0"/>
              <a:t>2. Array of Latitude, Longitude, Elevation and Time Sync Errors for G ground stations</a:t>
            </a:r>
          </a:p>
          <a:p>
            <a:pPr algn="ctr"/>
            <a:r>
              <a:rPr lang="en-US" sz="2400" dirty="0"/>
              <a:t>3. Array of Latitudes, Longitudes and Elevations for S satellites</a:t>
            </a:r>
          </a:p>
          <a:p>
            <a:pPr algn="ctr"/>
            <a:r>
              <a:rPr lang="en-US" sz="2400" dirty="0"/>
              <a:t>4. Array of Latitude, Longitude and Elevation Errors for S satellites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A97C5E-EA38-4285-8150-E80505EF8F20}"/>
              </a:ext>
            </a:extLst>
          </p:cNvPr>
          <p:cNvCxnSpPr>
            <a:cxnSpLocks/>
          </p:cNvCxnSpPr>
          <p:nvPr/>
        </p:nvCxnSpPr>
        <p:spPr>
          <a:xfrm>
            <a:off x="1286070" y="2010258"/>
            <a:ext cx="0" cy="5621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85A7CD-129D-435E-8D46-FBCF080ED636}"/>
              </a:ext>
            </a:extLst>
          </p:cNvPr>
          <p:cNvSpPr txBox="1"/>
          <p:nvPr/>
        </p:nvSpPr>
        <p:spPr>
          <a:xfrm>
            <a:off x="161731" y="3391018"/>
            <a:ext cx="27400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GND (1xG ground stations)</a:t>
            </a:r>
          </a:p>
          <a:p>
            <a:r>
              <a:rPr lang="en-US" dirty="0"/>
              <a:t>SAT (1xS satellites)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98C661-99A9-492F-B63B-CB59A5FB6BCF}"/>
              </a:ext>
            </a:extLst>
          </p:cNvPr>
          <p:cNvCxnSpPr>
            <a:cxnSpLocks/>
          </p:cNvCxnSpPr>
          <p:nvPr/>
        </p:nvCxnSpPr>
        <p:spPr>
          <a:xfrm>
            <a:off x="1410478" y="2984579"/>
            <a:ext cx="0" cy="4097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B2E54F-BC2B-4589-B7B4-B5C538AE7DBC}"/>
              </a:ext>
            </a:extLst>
          </p:cNvPr>
          <p:cNvSpPr txBox="1"/>
          <p:nvPr/>
        </p:nvSpPr>
        <p:spPr>
          <a:xfrm>
            <a:off x="2662733" y="2306567"/>
            <a:ext cx="72133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Fields: </a:t>
            </a:r>
            <a:r>
              <a:rPr lang="en-US" dirty="0" err="1"/>
              <a:t>lat</a:t>
            </a:r>
            <a:r>
              <a:rPr lang="en-US" dirty="0"/>
              <a:t>, long, </a:t>
            </a:r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lat_er</a:t>
            </a:r>
            <a:r>
              <a:rPr lang="en-US" dirty="0"/>
              <a:t>, </a:t>
            </a:r>
            <a:r>
              <a:rPr lang="en-US" dirty="0" err="1"/>
              <a:t>long_er</a:t>
            </a:r>
            <a:r>
              <a:rPr lang="en-US" dirty="0"/>
              <a:t>, </a:t>
            </a:r>
            <a:r>
              <a:rPr lang="en-US" dirty="0" err="1"/>
              <a:t>elev_er</a:t>
            </a:r>
            <a:r>
              <a:rPr lang="en-US" dirty="0"/>
              <a:t>, </a:t>
            </a:r>
            <a:r>
              <a:rPr lang="en-US" dirty="0" err="1"/>
              <a:t>coord</a:t>
            </a:r>
            <a:r>
              <a:rPr lang="en-US" dirty="0"/>
              <a:t>[1x3], </a:t>
            </a:r>
            <a:r>
              <a:rPr lang="en-US" dirty="0" err="1"/>
              <a:t>coord_er</a:t>
            </a:r>
            <a:r>
              <a:rPr lang="en-US" dirty="0"/>
              <a:t>[1x3], </a:t>
            </a:r>
            <a:r>
              <a:rPr lang="en-US" dirty="0" err="1"/>
              <a:t>clk</a:t>
            </a:r>
            <a:r>
              <a:rPr lang="en-US" dirty="0"/>
              <a:t> 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B3D1FD-0C47-49F2-842E-3DCEF2C5ACA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622506" y="2666793"/>
            <a:ext cx="1069236" cy="493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1941D6-28F2-49FE-82A0-D69D2A58C5F1}"/>
              </a:ext>
            </a:extLst>
          </p:cNvPr>
          <p:cNvCxnSpPr>
            <a:cxnSpLocks/>
          </p:cNvCxnSpPr>
          <p:nvPr/>
        </p:nvCxnSpPr>
        <p:spPr>
          <a:xfrm>
            <a:off x="3957341" y="2628304"/>
            <a:ext cx="734401" cy="39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747336-603A-45C8-B6F7-B06815A63A3B}"/>
              </a:ext>
            </a:extLst>
          </p:cNvPr>
          <p:cNvCxnSpPr>
            <a:cxnSpLocks/>
          </p:cNvCxnSpPr>
          <p:nvPr/>
        </p:nvCxnSpPr>
        <p:spPr>
          <a:xfrm>
            <a:off x="4574043" y="2666793"/>
            <a:ext cx="224027" cy="233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422807-85C5-4D8C-A5E1-6C9AA037A0C3}"/>
              </a:ext>
            </a:extLst>
          </p:cNvPr>
          <p:cNvCxnSpPr>
            <a:cxnSpLocks/>
          </p:cNvCxnSpPr>
          <p:nvPr/>
        </p:nvCxnSpPr>
        <p:spPr>
          <a:xfrm flipH="1">
            <a:off x="5047074" y="2667147"/>
            <a:ext cx="1758" cy="246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B6D62F-AB41-4668-98DF-F26EEAC353E7}"/>
              </a:ext>
            </a:extLst>
          </p:cNvPr>
          <p:cNvCxnSpPr>
            <a:cxnSpLocks/>
          </p:cNvCxnSpPr>
          <p:nvPr/>
        </p:nvCxnSpPr>
        <p:spPr>
          <a:xfrm>
            <a:off x="5441301" y="2601163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BCF681E-9CB0-406F-AA21-C9515E52C428}"/>
              </a:ext>
            </a:extLst>
          </p:cNvPr>
          <p:cNvCxnSpPr>
            <a:cxnSpLocks/>
          </p:cNvCxnSpPr>
          <p:nvPr/>
        </p:nvCxnSpPr>
        <p:spPr>
          <a:xfrm>
            <a:off x="6110781" y="2612700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21C530-E7BB-4154-A205-D6D7D9AB44C2}"/>
              </a:ext>
            </a:extLst>
          </p:cNvPr>
          <p:cNvCxnSpPr>
            <a:cxnSpLocks/>
          </p:cNvCxnSpPr>
          <p:nvPr/>
        </p:nvCxnSpPr>
        <p:spPr>
          <a:xfrm flipH="1" flipV="1">
            <a:off x="7410628" y="2702754"/>
            <a:ext cx="1" cy="251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6C724E-4BEA-49BD-93CA-5A76A1A23603}"/>
              </a:ext>
            </a:extLst>
          </p:cNvPr>
          <p:cNvCxnSpPr>
            <a:cxnSpLocks/>
          </p:cNvCxnSpPr>
          <p:nvPr/>
        </p:nvCxnSpPr>
        <p:spPr>
          <a:xfrm flipV="1">
            <a:off x="8522729" y="2658803"/>
            <a:ext cx="134331" cy="3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17F65AF-19B4-449F-A32B-1B7FCFB9E5F0}"/>
              </a:ext>
            </a:extLst>
          </p:cNvPr>
          <p:cNvSpPr txBox="1"/>
          <p:nvPr/>
        </p:nvSpPr>
        <p:spPr>
          <a:xfrm>
            <a:off x="7372731" y="2975518"/>
            <a:ext cx="2911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[X Y Z], [</a:t>
            </a:r>
            <a:r>
              <a:rPr lang="en-US" dirty="0" err="1"/>
              <a:t>Xerror</a:t>
            </a:r>
            <a:r>
              <a:rPr lang="en-US" dirty="0"/>
              <a:t> </a:t>
            </a:r>
            <a:r>
              <a:rPr lang="en-US" dirty="0" err="1"/>
              <a:t>Yerror</a:t>
            </a:r>
            <a:r>
              <a:rPr lang="en-US" dirty="0"/>
              <a:t> </a:t>
            </a:r>
            <a:r>
              <a:rPr lang="en-US" dirty="0" err="1"/>
              <a:t>Zerror</a:t>
            </a:r>
            <a:r>
              <a:rPr lang="en-US" dirty="0"/>
              <a:t>]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D5543A-2739-4714-B95C-15C03CEB97C4}"/>
              </a:ext>
            </a:extLst>
          </p:cNvPr>
          <p:cNvCxnSpPr>
            <a:cxnSpLocks/>
          </p:cNvCxnSpPr>
          <p:nvPr/>
        </p:nvCxnSpPr>
        <p:spPr>
          <a:xfrm>
            <a:off x="6624009" y="3160184"/>
            <a:ext cx="748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A54C687-E913-4DAE-91BC-08BBAB9267EF}"/>
              </a:ext>
            </a:extLst>
          </p:cNvPr>
          <p:cNvCxnSpPr>
            <a:cxnSpLocks/>
            <a:stCxn id="21" idx="3"/>
            <a:endCxn id="18" idx="3"/>
          </p:cNvCxnSpPr>
          <p:nvPr/>
        </p:nvCxnSpPr>
        <p:spPr>
          <a:xfrm flipH="1">
            <a:off x="2901820" y="2491233"/>
            <a:ext cx="6974247" cy="1222951"/>
          </a:xfrm>
          <a:prstGeom prst="bentConnector3">
            <a:avLst>
              <a:gd name="adj1" fmla="val -94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200E994-824B-4501-8835-8B78C9541FAB}"/>
              </a:ext>
            </a:extLst>
          </p:cNvPr>
          <p:cNvCxnSpPr>
            <a:stCxn id="8" idx="3"/>
            <a:endCxn id="21" idx="0"/>
          </p:cNvCxnSpPr>
          <p:nvPr/>
        </p:nvCxnSpPr>
        <p:spPr>
          <a:xfrm flipV="1">
            <a:off x="2233127" y="2306567"/>
            <a:ext cx="4036273" cy="445350"/>
          </a:xfrm>
          <a:prstGeom prst="bentConnector4">
            <a:avLst>
              <a:gd name="adj1" fmla="val 5322"/>
              <a:gd name="adj2" fmla="val 1513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2BFCA05-41F2-48E5-B4AA-C4CDAF0F7C07}"/>
              </a:ext>
            </a:extLst>
          </p:cNvPr>
          <p:cNvCxnSpPr>
            <a:cxnSpLocks/>
          </p:cNvCxnSpPr>
          <p:nvPr/>
        </p:nvCxnSpPr>
        <p:spPr>
          <a:xfrm>
            <a:off x="950168" y="4037345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8535085-D727-4EE1-A2FD-F493FB70393B}"/>
              </a:ext>
            </a:extLst>
          </p:cNvPr>
          <p:cNvSpPr txBox="1"/>
          <p:nvPr/>
        </p:nvSpPr>
        <p:spPr>
          <a:xfrm>
            <a:off x="2782078" y="4584116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Loop through each Ground Station Pair for every satellite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8F14BA-61D4-411F-8427-CBBAB084BA63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2233127" y="4907281"/>
            <a:ext cx="548951" cy="13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A0B3176-C07A-4EA2-B2A7-A249AF82A6D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88428" y="4907279"/>
            <a:ext cx="578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7F452D1-FD99-4693-BAB3-656171187F75}"/>
              </a:ext>
            </a:extLst>
          </p:cNvPr>
          <p:cNvSpPr txBox="1"/>
          <p:nvPr/>
        </p:nvSpPr>
        <p:spPr>
          <a:xfrm>
            <a:off x="8572892" y="4445614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Distances between each ground station and the satellite (also input 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81EDF2B-C70A-47E5-98DE-F2DA05509977}"/>
              </a:ext>
            </a:extLst>
          </p:cNvPr>
          <p:cNvCxnSpPr>
            <a:cxnSpLocks/>
            <a:stCxn id="10" idx="3"/>
            <a:endCxn id="67" idx="1"/>
          </p:cNvCxnSpPr>
          <p:nvPr/>
        </p:nvCxnSpPr>
        <p:spPr>
          <a:xfrm>
            <a:off x="7860656" y="4907279"/>
            <a:ext cx="712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0223BC7-B21D-4168-9131-B69C95E5345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876067" y="5368944"/>
            <a:ext cx="0" cy="31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9E80531-9E80-49D3-8FFD-A7D848311664}"/>
              </a:ext>
            </a:extLst>
          </p:cNvPr>
          <p:cNvSpPr txBox="1"/>
          <p:nvPr/>
        </p:nvSpPr>
        <p:spPr>
          <a:xfrm>
            <a:off x="5778760" y="5599776"/>
            <a:ext cx="2606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Time Differences for each pair for each satellite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1BCD4FF-9966-4AE4-9EAB-CA5C971D3786}"/>
              </a:ext>
            </a:extLst>
          </p:cNvPr>
          <p:cNvCxnSpPr>
            <a:cxnSpLocks/>
            <a:endCxn id="73" idx="3"/>
          </p:cNvCxnSpPr>
          <p:nvPr/>
        </p:nvCxnSpPr>
        <p:spPr>
          <a:xfrm flipH="1">
            <a:off x="8385110" y="5918707"/>
            <a:ext cx="543900" cy="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A3FE0E5-467C-4260-9D75-808130BA81AF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>
            <a:off x="1286070" y="4676451"/>
            <a:ext cx="9893172" cy="1934757"/>
          </a:xfrm>
          <a:prstGeom prst="bentConnector4">
            <a:avLst>
              <a:gd name="adj1" fmla="val -6187"/>
              <a:gd name="adj2" fmla="val 121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CAB9614-F345-4D3A-A586-5D772354896C}"/>
              </a:ext>
            </a:extLst>
          </p:cNvPr>
          <p:cNvCxnSpPr>
            <a:stCxn id="73" idx="2"/>
          </p:cNvCxnSpPr>
          <p:nvPr/>
        </p:nvCxnSpPr>
        <p:spPr>
          <a:xfrm rot="16200000" flipH="1">
            <a:off x="8948037" y="4380004"/>
            <a:ext cx="365102" cy="40973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893EB40-643D-4B8E-A70B-119A63C071DF}"/>
              </a:ext>
            </a:extLst>
          </p:cNvPr>
          <p:cNvCxnSpPr>
            <a:cxnSpLocks/>
          </p:cNvCxnSpPr>
          <p:nvPr/>
        </p:nvCxnSpPr>
        <p:spPr>
          <a:xfrm>
            <a:off x="1286070" y="5138111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8E5AEA8-45C9-4151-AC9E-88A620534372}"/>
              </a:ext>
            </a:extLst>
          </p:cNvPr>
          <p:cNvSpPr txBox="1"/>
          <p:nvPr/>
        </p:nvSpPr>
        <p:spPr>
          <a:xfrm>
            <a:off x="73869" y="5769983"/>
            <a:ext cx="274008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Outputs:</a:t>
            </a:r>
          </a:p>
          <a:p>
            <a:pPr algn="ctr"/>
            <a:r>
              <a:rPr lang="en-US" dirty="0"/>
              <a:t>1: Time Differences </a:t>
            </a:r>
          </a:p>
          <a:p>
            <a:pPr algn="ctr"/>
            <a:r>
              <a:rPr lang="en-US" dirty="0"/>
              <a:t>2: Time Difference Errors</a:t>
            </a:r>
          </a:p>
        </p:txBody>
      </p:sp>
    </p:spTree>
    <p:extLst>
      <p:ext uri="{BB962C8B-B14F-4D97-AF65-F5344CB8AC3E}">
        <p14:creationId xmlns:p14="http://schemas.microsoft.com/office/powerpoint/2010/main" val="2013732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490B3A-9D81-4B33-B9E7-A8641A1CA9C8}"/>
              </a:ext>
            </a:extLst>
          </p:cNvPr>
          <p:cNvSpPr txBox="1"/>
          <p:nvPr/>
        </p:nvSpPr>
        <p:spPr>
          <a:xfrm>
            <a:off x="619125" y="390525"/>
            <a:ext cx="259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Inputs:</a:t>
            </a:r>
          </a:p>
        </p:txBody>
      </p:sp>
    </p:spTree>
    <p:extLst>
      <p:ext uri="{BB962C8B-B14F-4D97-AF65-F5344CB8AC3E}">
        <p14:creationId xmlns:p14="http://schemas.microsoft.com/office/powerpoint/2010/main" val="20385366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3F865-E52E-4C26-BC2E-DC271F192AB3}"/>
              </a:ext>
            </a:extLst>
          </p:cNvPr>
          <p:cNvSpPr txBox="1"/>
          <p:nvPr/>
        </p:nvSpPr>
        <p:spPr>
          <a:xfrm>
            <a:off x="6753225" y="1266825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GND structure!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42413D-2D02-4426-80AE-A434FBC9D5B0}"/>
              </a:ext>
            </a:extLst>
          </p:cNvPr>
          <p:cNvCxnSpPr/>
          <p:nvPr/>
        </p:nvCxnSpPr>
        <p:spPr>
          <a:xfrm flipH="1">
            <a:off x="6444000" y="2246894"/>
            <a:ext cx="1419616" cy="86986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6241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E19EB4-4949-4273-A3AB-7E59F585D15A}"/>
              </a:ext>
            </a:extLst>
          </p:cNvPr>
          <p:cNvSpPr txBox="1"/>
          <p:nvPr/>
        </p:nvSpPr>
        <p:spPr>
          <a:xfrm>
            <a:off x="1694958" y="3163103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SAT structure!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769B4A-4F8D-4B52-A751-FE025D77E3D9}"/>
              </a:ext>
            </a:extLst>
          </p:cNvPr>
          <p:cNvCxnSpPr>
            <a:cxnSpLocks/>
          </p:cNvCxnSpPr>
          <p:nvPr/>
        </p:nvCxnSpPr>
        <p:spPr>
          <a:xfrm flipV="1">
            <a:off x="4587495" y="3051110"/>
            <a:ext cx="2550423" cy="124482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2848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8C4CF8-4AA0-43DB-A2F9-9D50DC10911E}"/>
              </a:ext>
            </a:extLst>
          </p:cNvPr>
          <p:cNvSpPr txBox="1"/>
          <p:nvPr/>
        </p:nvSpPr>
        <p:spPr>
          <a:xfrm>
            <a:off x="619125" y="390525"/>
            <a:ext cx="798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Outputs: Time Difference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447D7-DC27-4923-9EAE-DC7CAABBF4EA}"/>
              </a:ext>
            </a:extLst>
          </p:cNvPr>
          <p:cNvSpPr txBox="1"/>
          <p:nvPr/>
        </p:nvSpPr>
        <p:spPr>
          <a:xfrm>
            <a:off x="536218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79325-49D4-4A88-A842-A1E2D93FD9D6}"/>
              </a:ext>
            </a:extLst>
          </p:cNvPr>
          <p:cNvSpPr txBox="1"/>
          <p:nvPr/>
        </p:nvSpPr>
        <p:spPr>
          <a:xfrm>
            <a:off x="2372356" y="1551823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[s]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2E751-6EA0-4CC9-9973-181832955A4C}"/>
              </a:ext>
            </a:extLst>
          </p:cNvPr>
          <p:cNvSpPr txBox="1"/>
          <p:nvPr/>
        </p:nvSpPr>
        <p:spPr>
          <a:xfrm>
            <a:off x="4800698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4391F-BE1F-4C76-A1B9-70FB1746FCE4}"/>
              </a:ext>
            </a:extLst>
          </p:cNvPr>
          <p:cNvSpPr txBox="1"/>
          <p:nvPr/>
        </p:nvSpPr>
        <p:spPr>
          <a:xfrm>
            <a:off x="1847461" y="1761307"/>
            <a:ext cx="315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Error [s]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021F2-60FA-444C-9082-DD34C272DFBA}"/>
              </a:ext>
            </a:extLst>
          </p:cNvPr>
          <p:cNvSpPr txBox="1"/>
          <p:nvPr/>
        </p:nvSpPr>
        <p:spPr>
          <a:xfrm>
            <a:off x="7620193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2E459C-9D3F-42B4-A737-F300B6FCE814}"/>
              </a:ext>
            </a:extLst>
          </p:cNvPr>
          <p:cNvSpPr txBox="1"/>
          <p:nvPr/>
        </p:nvSpPr>
        <p:spPr>
          <a:xfrm>
            <a:off x="7058704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9D66E8-EB74-4985-8CD8-9DD2E541810A}"/>
              </a:ext>
            </a:extLst>
          </p:cNvPr>
          <p:cNvSpPr txBox="1"/>
          <p:nvPr/>
        </p:nvSpPr>
        <p:spPr>
          <a:xfrm>
            <a:off x="10151900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>
                <a:solidFill>
                  <a:srgbClr val="00B050"/>
                </a:solidFill>
              </a:rPr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F2B42B-88D5-46D4-97A0-7B8B7484AEA4}"/>
              </a:ext>
            </a:extLst>
          </p:cNvPr>
          <p:cNvSpPr txBox="1"/>
          <p:nvPr/>
        </p:nvSpPr>
        <p:spPr>
          <a:xfrm>
            <a:off x="9590411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error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0933C5-B32C-4E8D-9CDD-4AC7D9C68A69}"/>
              </a:ext>
            </a:extLst>
          </p:cNvPr>
          <p:cNvSpPr txBox="1"/>
          <p:nvPr/>
        </p:nvSpPr>
        <p:spPr>
          <a:xfrm>
            <a:off x="898207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B97615-5391-432E-8D84-FE280539CE96}"/>
              </a:ext>
            </a:extLst>
          </p:cNvPr>
          <p:cNvSpPr txBox="1"/>
          <p:nvPr/>
        </p:nvSpPr>
        <p:spPr>
          <a:xfrm>
            <a:off x="765109" y="3041780"/>
            <a:ext cx="2108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 satellites</a:t>
            </a:r>
          </a:p>
          <a:p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Ground Stations</a:t>
            </a:r>
          </a:p>
        </p:txBody>
      </p:sp>
    </p:spTree>
    <p:extLst>
      <p:ext uri="{BB962C8B-B14F-4D97-AF65-F5344CB8AC3E}">
        <p14:creationId xmlns:p14="http://schemas.microsoft.com/office/powerpoint/2010/main" val="42148317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E352-9A48-43B7-9A56-366BA712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7E66-C427-4774-BF17-2AD718AF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timeDiff</a:t>
            </a:r>
            <a:r>
              <a:rPr lang="en-US" dirty="0"/>
              <a:t> can run with any size GND and SAT structures</a:t>
            </a:r>
          </a:p>
          <a:p>
            <a:r>
              <a:rPr lang="en-US" dirty="0"/>
              <a:t>The coordinate conversion assumes a spherical earth</a:t>
            </a:r>
          </a:p>
          <a:p>
            <a:r>
              <a:rPr lang="en-US" dirty="0"/>
              <a:t>Satellite position is absolute Lat and Long, not azimuth and elevation</a:t>
            </a:r>
          </a:p>
          <a:p>
            <a:r>
              <a:rPr lang="en-US" dirty="0"/>
              <a:t>The elevations values are in meters above sea level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76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00C50-C3B0-4EAD-9543-5AF4B25A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7828-B9D2-4305-97CB-AB283B2F0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Geo2rect can take any type of spheroid (really geo2ecef)</a:t>
            </a:r>
          </a:p>
          <a:p>
            <a:r>
              <a:rPr lang="en-US" dirty="0" err="1"/>
              <a:t>measureInTopocentricFrame</a:t>
            </a:r>
            <a:r>
              <a:rPr lang="en-US" dirty="0"/>
              <a:t> takes geodetic data turns into topocentric frame.</a:t>
            </a:r>
          </a:p>
          <a:p>
            <a:r>
              <a:rPr lang="en-US" dirty="0" err="1"/>
              <a:t>getStruct</a:t>
            </a:r>
            <a:r>
              <a:rPr lang="en-US" dirty="0"/>
              <a:t> records position in ECEF and Topocentric frame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9354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Estimating the Uncertainty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1324653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uncertainty of some output is equal to input error times the partial derivative.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partial derivatives are called the </a:t>
                </a:r>
                <a:r>
                  <a:rPr lang="en-US" b="1" i="1" u="sng" dirty="0"/>
                  <a:t>sensitivities</a:t>
                </a:r>
                <a:r>
                  <a:rPr lang="en-US" dirty="0"/>
                  <a:t>. These identify which variables the output is most affected in. Larger errors in these mean larger error in the final answer.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  <a:blipFill>
                <a:blip r:embed="rId2"/>
                <a:stretch>
                  <a:fillRect l="-1217" t="-2008" r="-406" b="-2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4756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complicated functions, the partial derivatives can be estimated.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By perturbating around the nominal inputs, we can find each partial derivative term.</a:t>
                </a:r>
              </a:p>
              <a:p>
                <a:r>
                  <a:rPr lang="en-US" b="1" dirty="0"/>
                  <a:t>Limitation: </a:t>
                </a:r>
                <a:r>
                  <a:rPr lang="en-US" dirty="0"/>
                  <a:t>the estimated partial derivatives only apply </a:t>
                </a:r>
                <a:r>
                  <a:rPr lang="en-US" u="sng" dirty="0"/>
                  <a:t>AT those nominal conditions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  <a:blipFill>
                <a:blip r:embed="rId2"/>
                <a:stretch>
                  <a:fillRect l="-1082" t="-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635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 Introduction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828616" y="1756315"/>
            <a:ext cx="2115235" cy="2265174"/>
            <a:chOff x="1539405" y="2990088"/>
            <a:chExt cx="2042007" cy="2186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673352" y="2990088"/>
              <a:ext cx="1837944" cy="2048256"/>
              <a:chOff x="1709928" y="3136392"/>
              <a:chExt cx="1837944" cy="2048256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9928" y="4453128"/>
                <a:ext cx="640080" cy="7315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BF764DB-690A-4A88-BF66-876CD6430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7619" r="-4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C9A131-745D-40E6-8340-F675A25CD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333" t="-2174" r="-500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648795" y="1320874"/>
            <a:ext cx="2602943" cy="2893587"/>
            <a:chOff x="7390813" y="1208854"/>
            <a:chExt cx="4645103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390813" y="1208854"/>
              <a:ext cx="4645103" cy="5163774"/>
              <a:chOff x="7390813" y="1208854"/>
              <a:chExt cx="4645103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390813" y="1208854"/>
                <a:ext cx="4645103" cy="5163774"/>
                <a:chOff x="7390813" y="1208854"/>
                <a:chExt cx="4645103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390813" y="1208854"/>
                  <a:ext cx="4645103" cy="5163774"/>
                  <a:chOff x="7390813" y="1208854"/>
                  <a:chExt cx="4645103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390813" y="1208854"/>
                    <a:ext cx="4645103" cy="5163774"/>
                    <a:chOff x="8164903" y="2660117"/>
                    <a:chExt cx="2325654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64903" y="2660117"/>
                      <a:ext cx="2210467" cy="2585336"/>
                      <a:chOff x="4795532" y="2660117"/>
                      <a:chExt cx="2210467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95532" y="2660117"/>
                        <a:ext cx="2210467" cy="2585336"/>
                        <a:chOff x="4795532" y="2660117"/>
                        <a:chExt cx="2210467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95532" y="2660117"/>
                          <a:ext cx="2210467" cy="2585336"/>
                          <a:chOff x="1370945" y="2798617"/>
                          <a:chExt cx="2210467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8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 l="-14815" t="-3922" r="-1666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770348" y="4276315"/>
                <a:ext cx="418035" cy="418035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rgbClr val="000000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/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/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/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/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blipFill>
                <a:blip r:embed="rId18"/>
                <a:stretch>
                  <a:fillRect l="-2254" r="-845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blipFill>
                <a:blip r:embed="rId19"/>
                <a:stretch>
                  <a:fillRect l="-1408" r="-105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/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8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319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/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blipFill>
                <a:blip r:embed="rId21"/>
                <a:stretch>
                  <a:fillRect l="-32000" r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/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point measured in the body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can be converted to the fixed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by multiplying by the rotation matrix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blipFill>
                <a:blip r:embed="rId23"/>
                <a:stretch>
                  <a:fillRect l="-1360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91F9F6-84CC-4CB5-8C7E-3D40C764C261}"/>
              </a:ext>
            </a:extLst>
          </p:cNvPr>
          <p:cNvCxnSpPr>
            <a:cxnSpLocks/>
            <a:stCxn id="9" idx="1"/>
            <a:endCxn id="42" idx="6"/>
          </p:cNvCxnSpPr>
          <p:nvPr/>
        </p:nvCxnSpPr>
        <p:spPr>
          <a:xfrm flipH="1" flipV="1">
            <a:off x="9216449" y="3156891"/>
            <a:ext cx="1214136" cy="3445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537F3D-0C7D-4987-BE27-E622180C284B}"/>
              </a:ext>
            </a:extLst>
          </p:cNvPr>
          <p:cNvSpPr txBox="1"/>
          <p:nvPr/>
        </p:nvSpPr>
        <p:spPr>
          <a:xfrm>
            <a:off x="10430585" y="3039765"/>
            <a:ext cx="1598341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point we want to transform</a:t>
            </a:r>
          </a:p>
        </p:txBody>
      </p:sp>
    </p:spTree>
    <p:extLst>
      <p:ext uri="{BB962C8B-B14F-4D97-AF65-F5344CB8AC3E}">
        <p14:creationId xmlns:p14="http://schemas.microsoft.com/office/powerpoint/2010/main" val="31350456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result for satellite horizo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591" y="2038550"/>
            <a:ext cx="4622390" cy="42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0FA448-CF9D-495B-A1FC-91D58F59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satellite problem, the nominal input that changes is the time differences.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driver of the time differences is the satellite location in the sky.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𝐷𝑖𝑟𝑒𝑐𝑡𝑖𝑜𝑛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𝑅𝑒𝑐𝑒𝑖𝑣𝑒𝑟𝑠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Receivers have error associated with them, but there nominal values never change.</a:t>
                </a:r>
              </a:p>
              <a:p>
                <a:r>
                  <a:rPr lang="en-US" dirty="0"/>
                  <a:t>The Time Differences change depending on the satellite actual azimuth, elevation, and range.</a:t>
                </a:r>
              </a:p>
              <a:p>
                <a:pPr lvl="1"/>
                <a:r>
                  <a:rPr lang="en-US" dirty="0"/>
                  <a:t>We will estimate sensitivities for a “net” of the horizon.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  <a:blipFill>
                <a:blip r:embed="rId3"/>
                <a:stretch>
                  <a:fillRect l="-1915" t="-1966" r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685E554-BFE7-48B2-98F9-0E7574ED1992}"/>
              </a:ext>
            </a:extLst>
          </p:cNvPr>
          <p:cNvSpPr/>
          <p:nvPr/>
        </p:nvSpPr>
        <p:spPr>
          <a:xfrm>
            <a:off x="7437644" y="311353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F8547E-4C0A-4076-9A56-0C4E2A0B361B}"/>
              </a:ext>
            </a:extLst>
          </p:cNvPr>
          <p:cNvSpPr/>
          <p:nvPr/>
        </p:nvSpPr>
        <p:spPr>
          <a:xfrm>
            <a:off x="8705450" y="358218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7A07B3-5A57-44A4-A01A-9E0CD4428250}"/>
              </a:ext>
            </a:extLst>
          </p:cNvPr>
          <p:cNvSpPr/>
          <p:nvPr/>
        </p:nvSpPr>
        <p:spPr>
          <a:xfrm>
            <a:off x="8242726" y="254216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776208-EA5C-43B7-8A6D-97E689168580}"/>
              </a:ext>
            </a:extLst>
          </p:cNvPr>
          <p:cNvSpPr/>
          <p:nvPr/>
        </p:nvSpPr>
        <p:spPr>
          <a:xfrm>
            <a:off x="9927996" y="3334732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4E7022-9EE4-4CB9-849A-ACE62B4D19CA}"/>
              </a:ext>
            </a:extLst>
          </p:cNvPr>
          <p:cNvSpPr/>
          <p:nvPr/>
        </p:nvSpPr>
        <p:spPr>
          <a:xfrm>
            <a:off x="7710719" y="4354004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417A1B2-C367-4CAB-9482-BB98E273FF2F}"/>
              </a:ext>
            </a:extLst>
          </p:cNvPr>
          <p:cNvSpPr/>
          <p:nvPr/>
        </p:nvSpPr>
        <p:spPr>
          <a:xfrm>
            <a:off x="9445836" y="4089500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E511C8-B64E-461D-9D3D-F52676165974}"/>
              </a:ext>
            </a:extLst>
          </p:cNvPr>
          <p:cNvSpPr/>
          <p:nvPr/>
        </p:nvSpPr>
        <p:spPr>
          <a:xfrm>
            <a:off x="8747869" y="468547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68F423-4D2E-4131-9441-5AD912FAD7B9}"/>
              </a:ext>
            </a:extLst>
          </p:cNvPr>
          <p:cNvSpPr/>
          <p:nvPr/>
        </p:nvSpPr>
        <p:spPr>
          <a:xfrm>
            <a:off x="9206786" y="277783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6685F6-3600-41CE-9612-495B130545BF}"/>
              </a:ext>
            </a:extLst>
          </p:cNvPr>
          <p:cNvSpPr/>
          <p:nvPr/>
        </p:nvSpPr>
        <p:spPr>
          <a:xfrm>
            <a:off x="6895591" y="389726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725287" y="6401259"/>
            <a:ext cx="60960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https://www.researchgate.net/figure/Satellite-Azimuth-and-elevation-angle_fig1_334197029</a:t>
            </a:r>
            <a:endParaRPr 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8773287" y="4190886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29679" y="3973675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329679" y="4354004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19" idx="0"/>
            <a:endCxn id="20" idx="4"/>
          </p:cNvCxnSpPr>
          <p:nvPr/>
        </p:nvCxnSpPr>
        <p:spPr>
          <a:xfrm>
            <a:off x="8411238" y="3973675"/>
            <a:ext cx="0" cy="54344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3"/>
          </p:cNvCxnSpPr>
          <p:nvPr/>
        </p:nvCxnSpPr>
        <p:spPr>
          <a:xfrm flipH="1">
            <a:off x="8353567" y="4218510"/>
            <a:ext cx="569654" cy="27472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5"/>
            <a:endCxn id="19" idx="1"/>
          </p:cNvCxnSpPr>
          <p:nvPr/>
        </p:nvCxnSpPr>
        <p:spPr>
          <a:xfrm flipH="1" flipV="1">
            <a:off x="8353567" y="3997563"/>
            <a:ext cx="558950" cy="33255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8634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42D095DA-8009-40C6-8061-40D889BB0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90" y="1373656"/>
            <a:ext cx="7194620" cy="539390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4C58FF-E25B-4413-B28C-A87856C3BABF}"/>
              </a:ext>
            </a:extLst>
          </p:cNvPr>
          <p:cNvSpPr txBox="1"/>
          <p:nvPr/>
        </p:nvSpPr>
        <p:spPr>
          <a:xfrm>
            <a:off x="578199" y="2824115"/>
            <a:ext cx="218049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We fit a 6</a:t>
            </a:r>
            <a:r>
              <a:rPr lang="en-US" sz="2600" baseline="30000" dirty="0"/>
              <a:t>th</a:t>
            </a:r>
            <a:r>
              <a:rPr lang="en-US" sz="2600" dirty="0"/>
              <a:t> order polynomial to data from 4 different ground tracks.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ECF0D-DE07-4193-8D43-F8EFE259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net uses a curve fit for range as a function of elevation.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E95AD-D1C2-4713-A131-E42E7F62B953}"/>
              </a:ext>
            </a:extLst>
          </p:cNvPr>
          <p:cNvSpPr txBox="1"/>
          <p:nvPr/>
        </p:nvSpPr>
        <p:spPr>
          <a:xfrm>
            <a:off x="9343711" y="3248025"/>
            <a:ext cx="2270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further improve these results by using more ground tracks. But this is unnecessary. </a:t>
            </a:r>
            <a:r>
              <a:rPr lang="en-US" dirty="0" err="1"/>
              <a:t>TDoA</a:t>
            </a:r>
            <a:r>
              <a:rPr lang="en-US" dirty="0"/>
              <a:t> is not very sensitive to satellite range. </a:t>
            </a:r>
          </a:p>
        </p:txBody>
      </p:sp>
    </p:spTree>
    <p:extLst>
      <p:ext uri="{BB962C8B-B14F-4D97-AF65-F5344CB8AC3E}">
        <p14:creationId xmlns:p14="http://schemas.microsoft.com/office/powerpoint/2010/main" val="32792216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ECF0D-DE07-4193-8D43-F8EFE259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curve fit error is small, but could be validated with more ground tracks.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D43CB-2F9B-4C94-8BF6-1E95B056F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247" y="1785257"/>
            <a:ext cx="6441930" cy="4829607"/>
          </a:xfrm>
          <a:prstGeom prst="rect">
            <a:avLst/>
          </a:prstGeom>
        </p:spPr>
      </p:pic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DFCBAE9-052B-43B1-B3BF-F67CCF6592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1"/>
          <a:stretch/>
        </p:blipFill>
        <p:spPr>
          <a:xfrm>
            <a:off x="6096000" y="1785256"/>
            <a:ext cx="5998029" cy="482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121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365125"/>
            <a:ext cx="115666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Errors in time tend to increase cluster spacing, increasing the area of potential locations. </a:t>
            </a:r>
            <a:r>
              <a:rPr lang="en-US" b="1" u="sng" dirty="0"/>
              <a:t>Precision Loss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B98A858-27C2-4BAC-BD60-24AEC540C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1" y="1985858"/>
            <a:ext cx="5333559" cy="3998645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4519CF3-4940-49E4-80BD-E4050998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480" y="1985857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5258616" y="3014221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</p:spTree>
    <p:extLst>
      <p:ext uri="{BB962C8B-B14F-4D97-AF65-F5344CB8AC3E}">
        <p14:creationId xmlns:p14="http://schemas.microsoft.com/office/powerpoint/2010/main" val="40825995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BB01A2D-8081-413F-B53F-CE00FF571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9" y="1804091"/>
            <a:ext cx="5333559" cy="399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Errors in location shift 2 of the hyperbolas, but the cluster size is constant. </a:t>
            </a:r>
            <a:r>
              <a:rPr lang="en-US" b="1" u="sng" dirty="0"/>
              <a:t>Accuracy Loss.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88CFE22-DBA5-4A17-AEF8-38AC34011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51" y="1794966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4994665" y="2769124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316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B4FA-2161-417C-957A-55C6333D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consider 10 triangles for the sensitivity analysis.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99B708-5966-4300-98FF-5DB2292C61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1357042"/>
              </p:ext>
            </p:extLst>
          </p:nvPr>
        </p:nvGraphicFramePr>
        <p:xfrm>
          <a:off x="295078" y="1600835"/>
          <a:ext cx="6257925" cy="489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66">
                  <a:extLst>
                    <a:ext uri="{9D8B030D-6E8A-4147-A177-3AD203B41FA5}">
                      <a16:colId xmlns:a16="http://schemas.microsoft.com/office/drawing/2014/main" val="4207928541"/>
                    </a:ext>
                  </a:extLst>
                </a:gridCol>
                <a:gridCol w="1179231">
                  <a:extLst>
                    <a:ext uri="{9D8B030D-6E8A-4147-A177-3AD203B41FA5}">
                      <a16:colId xmlns:a16="http://schemas.microsoft.com/office/drawing/2014/main" val="735067205"/>
                    </a:ext>
                  </a:extLst>
                </a:gridCol>
                <a:gridCol w="1283678">
                  <a:extLst>
                    <a:ext uri="{9D8B030D-6E8A-4147-A177-3AD203B41FA5}">
                      <a16:colId xmlns:a16="http://schemas.microsoft.com/office/drawing/2014/main" val="3416619660"/>
                    </a:ext>
                  </a:extLst>
                </a:gridCol>
                <a:gridCol w="1236484">
                  <a:extLst>
                    <a:ext uri="{9D8B030D-6E8A-4147-A177-3AD203B41FA5}">
                      <a16:colId xmlns:a16="http://schemas.microsoft.com/office/drawing/2014/main" val="3381966204"/>
                    </a:ext>
                  </a:extLst>
                </a:gridCol>
                <a:gridCol w="1066583">
                  <a:extLst>
                    <a:ext uri="{9D8B030D-6E8A-4147-A177-3AD203B41FA5}">
                      <a16:colId xmlns:a16="http://schemas.microsoft.com/office/drawing/2014/main" val="3493305365"/>
                    </a:ext>
                  </a:extLst>
                </a:gridCol>
                <a:gridCol w="1066583">
                  <a:extLst>
                    <a:ext uri="{9D8B030D-6E8A-4147-A177-3AD203B41FA5}">
                      <a16:colId xmlns:a16="http://schemas.microsoft.com/office/drawing/2014/main" val="1823715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992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8261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526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Institute Hall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Ellingson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016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355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178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095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643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482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137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020713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703A62F-80E6-4E1D-99A8-68557C294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669469"/>
              </p:ext>
            </p:extLst>
          </p:nvPr>
        </p:nvGraphicFramePr>
        <p:xfrm>
          <a:off x="6886575" y="2339360"/>
          <a:ext cx="481965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847">
                  <a:extLst>
                    <a:ext uri="{9D8B030D-6E8A-4147-A177-3AD203B41FA5}">
                      <a16:colId xmlns:a16="http://schemas.microsoft.com/office/drawing/2014/main" val="997570760"/>
                    </a:ext>
                  </a:extLst>
                </a:gridCol>
                <a:gridCol w="1862053">
                  <a:extLst>
                    <a:ext uri="{9D8B030D-6E8A-4147-A177-3AD203B41FA5}">
                      <a16:colId xmlns:a16="http://schemas.microsoft.com/office/drawing/2014/main" val="776951109"/>
                    </a:ext>
                  </a:extLst>
                </a:gridCol>
                <a:gridCol w="1708751">
                  <a:extLst>
                    <a:ext uri="{9D8B030D-6E8A-4147-A177-3AD203B41FA5}">
                      <a16:colId xmlns:a16="http://schemas.microsoft.com/office/drawing/2014/main" val="92861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Receiver Location Uncertainty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Difference Uncertainty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07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One-at-a-time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24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ns (validation)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374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845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AB39E1D-4AB9-4471-8DD2-7B0E6B0949B1}"/>
              </a:ext>
            </a:extLst>
          </p:cNvPr>
          <p:cNvSpPr txBox="1"/>
          <p:nvPr/>
        </p:nvSpPr>
        <p:spPr>
          <a:xfrm>
            <a:off x="6886575" y="4943475"/>
            <a:ext cx="4705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run one-at-a-time (OAAT) for lower uncertainty. For higher uncertainty, we switch to Monte Carlo. We run one Monte Carlo for small uncertainty to compare its results to OAAT. </a:t>
            </a:r>
          </a:p>
        </p:txBody>
      </p:sp>
    </p:spTree>
    <p:extLst>
      <p:ext uri="{BB962C8B-B14F-4D97-AF65-F5344CB8AC3E}">
        <p14:creationId xmlns:p14="http://schemas.microsoft.com/office/powerpoint/2010/main" val="3677406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442" y="2411597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 err="1"/>
              <a:t>TDoA</a:t>
            </a:r>
            <a:r>
              <a:rPr lang="en-US" dirty="0"/>
              <a:t> Receiver Options updated 12/2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294817" cy="175281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5125597" y="2596264"/>
            <a:ext cx="1996361" cy="370509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V="1">
            <a:off x="2221457" y="2596263"/>
            <a:ext cx="2904140" cy="1983523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861677"/>
            <a:ext cx="1815977" cy="17180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C040D9-E322-40D7-A889-10F3E00CCFBE}"/>
              </a:ext>
            </a:extLst>
          </p:cNvPr>
          <p:cNvCxnSpPr>
            <a:cxnSpLocks/>
          </p:cNvCxnSpPr>
          <p:nvPr/>
        </p:nvCxnSpPr>
        <p:spPr>
          <a:xfrm flipV="1">
            <a:off x="1360294" y="2569923"/>
            <a:ext cx="3765303" cy="32690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699A38-665A-46C1-9D66-A0C22B881E3E}"/>
              </a:ext>
            </a:extLst>
          </p:cNvPr>
          <p:cNvCxnSpPr>
            <a:cxnSpLocks/>
          </p:cNvCxnSpPr>
          <p:nvPr/>
        </p:nvCxnSpPr>
        <p:spPr>
          <a:xfrm flipV="1">
            <a:off x="1343004" y="802585"/>
            <a:ext cx="1487776" cy="2078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90432C-0A58-4292-815C-6ED360ECE0F3}"/>
              </a:ext>
            </a:extLst>
          </p:cNvPr>
          <p:cNvCxnSpPr>
            <a:cxnSpLocks/>
          </p:cNvCxnSpPr>
          <p:nvPr/>
        </p:nvCxnSpPr>
        <p:spPr>
          <a:xfrm flipV="1">
            <a:off x="5099046" y="1102933"/>
            <a:ext cx="3628237" cy="14666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8252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OAAT enables us to see which inputs are most important where.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69661806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34835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48350">
                    <a:tc rowSpan="9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4835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69661806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65760">
                    <a:tc row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35" t="-20333" r="-1214706" b="-375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83333" r="-479649" b="-1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283333" r="-479649" b="-10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383333" r="-479649" b="-9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483333" r="-479649" b="-8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583333" r="-479649" b="-7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672131" r="-479649" b="-6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785000" r="-479649" b="-5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885000" r="-479649" b="-4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985000" r="-479649" b="-3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35" t="-361667" r="-1214706" b="-1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085000" r="-479649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185000" r="-479649" b="-1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285000" r="-479649" b="-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0A4504-6BA9-40B4-8385-F66B96548859}"/>
              </a:ext>
            </a:extLst>
          </p:cNvPr>
          <p:cNvSpPr txBox="1"/>
          <p:nvPr/>
        </p:nvSpPr>
        <p:spPr>
          <a:xfrm>
            <a:off x="5938887" y="1027906"/>
            <a:ext cx="590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 and Elevation </a:t>
            </a:r>
            <a:r>
              <a:rPr lang="en-US" dirty="0" err="1"/>
              <a:t>wrt</a:t>
            </a:r>
            <a:r>
              <a:rPr lang="en-US" dirty="0"/>
              <a:t> to Location 1 where this input variable is most sensitive. Data taken from </a:t>
            </a:r>
            <a:r>
              <a:rPr lang="en-US" dirty="0">
                <a:highlight>
                  <a:srgbClr val="FFFF00"/>
                </a:highlight>
              </a:rPr>
              <a:t>triangle 1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65924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552" y="1255002"/>
            <a:ext cx="3790008" cy="4157707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Sensitivity in time differences increases exponentially with smaller distances.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/>
              <p:nvPr/>
            </p:nvSpPr>
            <p:spPr>
              <a:xfrm>
                <a:off x="3273057" y="3522427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,72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057" y="3522427"/>
                <a:ext cx="13896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/>
              <p:nvPr/>
            </p:nvSpPr>
            <p:spPr>
              <a:xfrm>
                <a:off x="5487029" y="2370385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029" y="2370385"/>
                <a:ext cx="13896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/>
              <p:nvPr/>
            </p:nvSpPr>
            <p:spPr>
              <a:xfrm>
                <a:off x="4538567" y="356957"/>
                <a:ext cx="13949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,39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567" y="356957"/>
                <a:ext cx="13949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08369542"/>
                  </p:ext>
                </p:extLst>
              </p:nvPr>
            </p:nvGraphicFramePr>
            <p:xfrm>
              <a:off x="758667" y="5222962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23387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140322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08369542"/>
                  </p:ext>
                </p:extLst>
              </p:nvPr>
            </p:nvGraphicFramePr>
            <p:xfrm>
              <a:off x="758667" y="5222962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27432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9" t="-77941" r="-79310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230435" r="-484746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337778" r="-484746" b="-1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437778" r="-484746" b="-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B277C7-37AD-4211-8E7E-C4AA8A80E32F}"/>
              </a:ext>
            </a:extLst>
          </p:cNvPr>
          <p:cNvCxnSpPr>
            <a:cxnSpLocks/>
          </p:cNvCxnSpPr>
          <p:nvPr/>
        </p:nvCxnSpPr>
        <p:spPr>
          <a:xfrm flipV="1">
            <a:off x="7087866" y="4392891"/>
            <a:ext cx="0" cy="184937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30835E-ABB2-454E-AB09-27B1F05DB245}"/>
              </a:ext>
            </a:extLst>
          </p:cNvPr>
          <p:cNvCxnSpPr>
            <a:cxnSpLocks/>
          </p:cNvCxnSpPr>
          <p:nvPr/>
        </p:nvCxnSpPr>
        <p:spPr>
          <a:xfrm>
            <a:off x="7108640" y="6242268"/>
            <a:ext cx="181282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/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/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90F840-8FE7-4A44-8E53-803BC0D88E6F}"/>
              </a:ext>
            </a:extLst>
          </p:cNvPr>
          <p:cNvCxnSpPr/>
          <p:nvPr/>
        </p:nvCxnSpPr>
        <p:spPr>
          <a:xfrm flipV="1">
            <a:off x="7108640" y="5090474"/>
            <a:ext cx="630766" cy="115179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6F1CE576-09F5-4C15-8EA7-35E9C367699C}"/>
              </a:ext>
            </a:extLst>
          </p:cNvPr>
          <p:cNvSpPr/>
          <p:nvPr/>
        </p:nvSpPr>
        <p:spPr>
          <a:xfrm>
            <a:off x="6521316" y="5303715"/>
            <a:ext cx="1174648" cy="1174648"/>
          </a:xfrm>
          <a:prstGeom prst="arc">
            <a:avLst>
              <a:gd name="adj1" fmla="val 16200000"/>
              <a:gd name="adj2" fmla="val 19009575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/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blipFill>
                <a:blip r:embed="rId10"/>
                <a:stretch>
                  <a:fillRect l="-17308" r="-1538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01879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OAAT enables us to see which inputs are most important where.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0206457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34835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48350">
                    <a:tc rowSpan="9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4835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0206457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65760">
                    <a:tc row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5" t="-20333" r="-1214706" b="-375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83333" r="-479649" b="-1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283333" r="-479649" b="-10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383333" r="-479649" b="-9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483333" r="-479649" b="-8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583333" r="-479649" b="-7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672131" r="-479649" b="-6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785000" r="-479649" b="-5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885000" r="-479649" b="-4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985000" r="-479649" b="-3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5" t="-361667" r="-1214706" b="-1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085000" r="-479649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185000" r="-479649" b="-1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285000" r="-479649" b="-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0A4504-6BA9-40B4-8385-F66B96548859}"/>
              </a:ext>
            </a:extLst>
          </p:cNvPr>
          <p:cNvSpPr txBox="1"/>
          <p:nvPr/>
        </p:nvSpPr>
        <p:spPr>
          <a:xfrm>
            <a:off x="5938887" y="1027906"/>
            <a:ext cx="590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 and Elevation </a:t>
            </a:r>
            <a:r>
              <a:rPr lang="en-US" dirty="0" err="1"/>
              <a:t>wrt</a:t>
            </a:r>
            <a:r>
              <a:rPr lang="en-US" dirty="0"/>
              <a:t> to Location 1 where this input variable is most sensitive. Data taken from </a:t>
            </a:r>
            <a:r>
              <a:rPr lang="en-US" dirty="0">
                <a:highlight>
                  <a:srgbClr val="FFFF00"/>
                </a:highlight>
              </a:rPr>
              <a:t>triangle 2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11937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Azimuth and Elevation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587423" y="1756315"/>
            <a:ext cx="2559716" cy="2555929"/>
            <a:chOff x="1306562" y="2990088"/>
            <a:chExt cx="2471100" cy="24674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306562" y="2990088"/>
              <a:ext cx="2325329" cy="2467444"/>
              <a:chOff x="1343138" y="3136392"/>
              <a:chExt cx="2325329" cy="2467444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43138" y="4453128"/>
                <a:ext cx="1006870" cy="11507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31845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4167" t="-2128" r="-54167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571038" y="1320874"/>
            <a:ext cx="2680702" cy="2893587"/>
            <a:chOff x="7252050" y="1208854"/>
            <a:chExt cx="4783868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252050" y="1208854"/>
              <a:ext cx="4783868" cy="5163774"/>
              <a:chOff x="7252050" y="1208854"/>
              <a:chExt cx="4783868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252050" y="1208854"/>
                <a:ext cx="4783868" cy="5163774"/>
                <a:chOff x="7252050" y="1208854"/>
                <a:chExt cx="4783868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252050" y="1208854"/>
                  <a:ext cx="4783868" cy="5163774"/>
                  <a:chOff x="7252050" y="1208854"/>
                  <a:chExt cx="4783868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252050" y="1208854"/>
                    <a:ext cx="4783868" cy="5163774"/>
                    <a:chOff x="8095428" y="2660117"/>
                    <a:chExt cx="2395129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95428" y="2660117"/>
                      <a:ext cx="2279942" cy="2585336"/>
                      <a:chOff x="4726057" y="2660117"/>
                      <a:chExt cx="2279942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26057" y="2660117"/>
                        <a:ext cx="2279942" cy="2585336"/>
                        <a:chOff x="4726057" y="2660117"/>
                        <a:chExt cx="2279942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6057" y="2660117"/>
                          <a:ext cx="2279942" cy="2585336"/>
                          <a:chOff x="1301470" y="2798617"/>
                          <a:chExt cx="2279942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1"/>
                                <a:stretch>
                                  <a:fillRect l="-32000" r="-28000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926950" y="4464294"/>
                <a:ext cx="89592" cy="895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9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45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How to calculate 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/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/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E617843-4596-4E31-9494-DDB8959EBA7B}"/>
              </a:ext>
            </a:extLst>
          </p:cNvPr>
          <p:cNvCxnSpPr>
            <a:cxnSpLocks/>
          </p:cNvCxnSpPr>
          <p:nvPr/>
        </p:nvCxnSpPr>
        <p:spPr>
          <a:xfrm>
            <a:off x="1655455" y="3121922"/>
            <a:ext cx="332321" cy="108799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C7BB7A-BA58-484B-9BEC-06319D354CBF}"/>
              </a:ext>
            </a:extLst>
          </p:cNvPr>
          <p:cNvCxnSpPr>
            <a:cxnSpLocks/>
          </p:cNvCxnSpPr>
          <p:nvPr/>
        </p:nvCxnSpPr>
        <p:spPr>
          <a:xfrm>
            <a:off x="1662164" y="3121922"/>
            <a:ext cx="475727" cy="1951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B2F6D95-8012-485E-BBDD-3EF74714326C}"/>
              </a:ext>
            </a:extLst>
          </p:cNvPr>
          <p:cNvCxnSpPr>
            <a:cxnSpLocks/>
          </p:cNvCxnSpPr>
          <p:nvPr/>
        </p:nvCxnSpPr>
        <p:spPr>
          <a:xfrm>
            <a:off x="2043023" y="3342038"/>
            <a:ext cx="0" cy="94794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1B67570-00F1-498E-A84C-1CC6732A2BDB}"/>
              </a:ext>
            </a:extLst>
          </p:cNvPr>
          <p:cNvCxnSpPr>
            <a:cxnSpLocks/>
          </p:cNvCxnSpPr>
          <p:nvPr/>
        </p:nvCxnSpPr>
        <p:spPr>
          <a:xfrm flipH="1">
            <a:off x="2043023" y="3121922"/>
            <a:ext cx="953119" cy="116805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0FEED68-80DE-4697-99E0-9FB4AE2B4FF5}"/>
              </a:ext>
            </a:extLst>
          </p:cNvPr>
          <p:cNvCxnSpPr>
            <a:cxnSpLocks/>
          </p:cNvCxnSpPr>
          <p:nvPr/>
        </p:nvCxnSpPr>
        <p:spPr>
          <a:xfrm>
            <a:off x="678310" y="4277377"/>
            <a:ext cx="1337198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879EB6A1-7F19-4B3B-B3A4-DF52B8F9D90E}"/>
              </a:ext>
            </a:extLst>
          </p:cNvPr>
          <p:cNvSpPr/>
          <p:nvPr/>
        </p:nvSpPr>
        <p:spPr>
          <a:xfrm>
            <a:off x="2023344" y="3265907"/>
            <a:ext cx="50204" cy="502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/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blipFill>
                <a:blip r:embed="rId19"/>
                <a:stretch>
                  <a:fillRect l="-7647" t="-2174" r="-823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blipFill>
                <a:blip r:embed="rId20"/>
                <a:stretch>
                  <a:fillRect l="-285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/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blipFill>
                <a:blip r:embed="rId21"/>
                <a:stretch>
                  <a:fillRect l="-14815" t="-39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3E42880D-3726-4673-A1B9-0FEDC8326FA0}"/>
              </a:ext>
            </a:extLst>
          </p:cNvPr>
          <p:cNvSpPr/>
          <p:nvPr/>
        </p:nvSpPr>
        <p:spPr>
          <a:xfrm>
            <a:off x="1924683" y="3163917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9B8E82A-3ED1-48A1-B895-41DF9B017A76}"/>
              </a:ext>
            </a:extLst>
          </p:cNvPr>
          <p:cNvSpPr/>
          <p:nvPr/>
        </p:nvSpPr>
        <p:spPr>
          <a:xfrm>
            <a:off x="8982198" y="3039765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C5C44E7-5F16-43F6-ACCA-0490EB9B1074}"/>
              </a:ext>
            </a:extLst>
          </p:cNvPr>
          <p:cNvSpPr/>
          <p:nvPr/>
        </p:nvSpPr>
        <p:spPr>
          <a:xfrm>
            <a:off x="5353493" y="3268266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57368-D921-4B38-9E39-855DC04995E3}"/>
              </a:ext>
            </a:extLst>
          </p:cNvPr>
          <p:cNvSpPr txBox="1"/>
          <p:nvPr/>
        </p:nvSpPr>
        <p:spPr>
          <a:xfrm>
            <a:off x="4592634" y="5178159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5E1E233-3419-4484-9044-B822D09B780B}"/>
              </a:ext>
            </a:extLst>
          </p:cNvPr>
          <p:cNvSpPr txBox="1"/>
          <p:nvPr/>
        </p:nvSpPr>
        <p:spPr>
          <a:xfrm>
            <a:off x="8407853" y="5185248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3499992-F53D-4618-9B3C-7BFF0DC69AD9}"/>
              </a:ext>
            </a:extLst>
          </p:cNvPr>
          <p:cNvSpPr txBox="1"/>
          <p:nvPr/>
        </p:nvSpPr>
        <p:spPr>
          <a:xfrm>
            <a:off x="473478" y="6138951"/>
            <a:ext cx="1062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have the point measured in the fixed frame, then we can calculate the azimuth and elevation with respect to the fixed frame.</a:t>
            </a:r>
          </a:p>
        </p:txBody>
      </p:sp>
    </p:spTree>
    <p:extLst>
      <p:ext uri="{BB962C8B-B14F-4D97-AF65-F5344CB8AC3E}">
        <p14:creationId xmlns:p14="http://schemas.microsoft.com/office/powerpoint/2010/main" val="28984246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7779" y="690222"/>
            <a:ext cx="3790008" cy="508277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Sensitivity in time differences increases exponentially with smaller distances, </a:t>
            </a:r>
            <a:r>
              <a:rPr lang="en-US" u="sng" dirty="0"/>
              <a:t>but is relative to the other time differences.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/>
              <p:nvPr/>
            </p:nvSpPr>
            <p:spPr>
              <a:xfrm>
                <a:off x="5502004" y="3035048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004" y="3035048"/>
                <a:ext cx="13896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/>
              <p:nvPr/>
            </p:nvSpPr>
            <p:spPr>
              <a:xfrm>
                <a:off x="3568175" y="5656589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175" y="5656589"/>
                <a:ext cx="13896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/>
              <p:nvPr/>
            </p:nvSpPr>
            <p:spPr>
              <a:xfrm>
                <a:off x="2775754" y="2706397"/>
                <a:ext cx="13949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754" y="2706397"/>
                <a:ext cx="13949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8569966"/>
                  </p:ext>
                </p:extLst>
              </p:nvPr>
            </p:nvGraphicFramePr>
            <p:xfrm>
              <a:off x="740839" y="470820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23387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140322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8569966"/>
                  </p:ext>
                </p:extLst>
              </p:nvPr>
            </p:nvGraphicFramePr>
            <p:xfrm>
              <a:off x="740839" y="470820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27432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9" t="-77941" r="-79310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230435" r="-484746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337778" r="-484746" b="-1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437778" r="-484746" b="-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B277C7-37AD-4211-8E7E-C4AA8A80E32F}"/>
              </a:ext>
            </a:extLst>
          </p:cNvPr>
          <p:cNvCxnSpPr>
            <a:cxnSpLocks/>
          </p:cNvCxnSpPr>
          <p:nvPr/>
        </p:nvCxnSpPr>
        <p:spPr>
          <a:xfrm flipV="1">
            <a:off x="7087866" y="4392891"/>
            <a:ext cx="0" cy="184937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30835E-ABB2-454E-AB09-27B1F05DB245}"/>
              </a:ext>
            </a:extLst>
          </p:cNvPr>
          <p:cNvCxnSpPr>
            <a:cxnSpLocks/>
          </p:cNvCxnSpPr>
          <p:nvPr/>
        </p:nvCxnSpPr>
        <p:spPr>
          <a:xfrm>
            <a:off x="7108640" y="6242268"/>
            <a:ext cx="181282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/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/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90F840-8FE7-4A44-8E53-803BC0D88E6F}"/>
              </a:ext>
            </a:extLst>
          </p:cNvPr>
          <p:cNvCxnSpPr/>
          <p:nvPr/>
        </p:nvCxnSpPr>
        <p:spPr>
          <a:xfrm flipV="1">
            <a:off x="7108640" y="5090474"/>
            <a:ext cx="630766" cy="115179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6F1CE576-09F5-4C15-8EA7-35E9C367699C}"/>
              </a:ext>
            </a:extLst>
          </p:cNvPr>
          <p:cNvSpPr/>
          <p:nvPr/>
        </p:nvSpPr>
        <p:spPr>
          <a:xfrm>
            <a:off x="6521316" y="5303715"/>
            <a:ext cx="1174648" cy="1174648"/>
          </a:xfrm>
          <a:prstGeom prst="arc">
            <a:avLst>
              <a:gd name="adj1" fmla="val 16200000"/>
              <a:gd name="adj2" fmla="val 19009575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/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blipFill>
                <a:blip r:embed="rId10"/>
                <a:stretch>
                  <a:fillRect l="-17308" r="-1538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FEECB3F-E516-48AB-8D1C-BA7BFA5C0BFC}"/>
              </a:ext>
            </a:extLst>
          </p:cNvPr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B7125A-933F-433E-8548-9368CE05402C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BC007A-15F1-4B17-945A-306CB5C1C3FB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4408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high elevations, uncertainty in the z axis of receiver 1 has high sensitivity. 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5CBB64FE-E030-48A6-9AA3-50B854F5F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t="3811" r="8750" b="3364"/>
          <a:stretch/>
        </p:blipFill>
        <p:spPr>
          <a:xfrm>
            <a:off x="1647825" y="1589534"/>
            <a:ext cx="8896350" cy="5268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3F71BA-4D5A-404B-84EC-92D594CA97BC}"/>
              </a:ext>
            </a:extLst>
          </p:cNvPr>
          <p:cNvSpPr txBox="1"/>
          <p:nvPr/>
        </p:nvSpPr>
        <p:spPr>
          <a:xfrm>
            <a:off x="114300" y="2962275"/>
            <a:ext cx="1447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contour plot, representing the sensitivity to RIT Inn for triangle 7. </a:t>
            </a:r>
          </a:p>
        </p:txBody>
      </p:sp>
    </p:spTree>
    <p:extLst>
      <p:ext uri="{BB962C8B-B14F-4D97-AF65-F5344CB8AC3E}">
        <p14:creationId xmlns:p14="http://schemas.microsoft.com/office/powerpoint/2010/main" val="32704692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84670" cy="1325563"/>
          </a:xfrm>
        </p:spPr>
        <p:txBody>
          <a:bodyPr>
            <a:normAutofit/>
          </a:bodyPr>
          <a:lstStyle/>
          <a:p>
            <a:r>
              <a:rPr lang="en-US" dirty="0"/>
              <a:t>These max sensitivities change magnitude significantly with different triangles. Azimuth.	</a:t>
            </a:r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469D34C-1629-4057-BC75-AAC006815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34" y="1690688"/>
            <a:ext cx="9354532" cy="490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596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These max sensitivities change magnitude significantly with different triangles. Elevation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69D34C-1629-4057-BC75-AAC006815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8734" y="1690688"/>
            <a:ext cx="9354532" cy="490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179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apply RSME, we can estimate the uncertainty based on OAAT. 	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55FD1F62-F46F-4A6D-B7CB-90819ECF1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" t="3794" r="7291"/>
          <a:stretch/>
        </p:blipFill>
        <p:spPr>
          <a:xfrm>
            <a:off x="609600" y="1581416"/>
            <a:ext cx="9248775" cy="504322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6E7279-B021-4755-A3C4-EFB2267AE685}"/>
              </a:ext>
            </a:extLst>
          </p:cNvPr>
          <p:cNvSpPr txBox="1"/>
          <p:nvPr/>
        </p:nvSpPr>
        <p:spPr>
          <a:xfrm>
            <a:off x="8496300" y="2419349"/>
            <a:ext cx="3181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the exact location varies, the overall shape seen in this plot remains constant for all triangles.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Elevation is highly uncertain in 2 low azimuth locations.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elevations grow less certain with lower elevations..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Azimuth is highly uncertain in 2 high elevation places.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azimuths grow less certain with higher elevations.</a:t>
            </a:r>
          </a:p>
        </p:txBody>
      </p:sp>
    </p:spTree>
    <p:extLst>
      <p:ext uri="{BB962C8B-B14F-4D97-AF65-F5344CB8AC3E}">
        <p14:creationId xmlns:p14="http://schemas.microsoft.com/office/powerpoint/2010/main" val="2769786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EF5C-D10C-4537-AD0D-8AB004D2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Time Differences tend to have a dampened sinusoid appearance.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644E9E1-B720-4B13-95A5-904C14B81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3512" r="8047"/>
          <a:stretch/>
        </p:blipFill>
        <p:spPr>
          <a:xfrm>
            <a:off x="838200" y="1690688"/>
            <a:ext cx="8620125" cy="5056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6F896-EF6B-4C8D-83C6-5BA7C7006184}"/>
              </a:ext>
            </a:extLst>
          </p:cNvPr>
          <p:cNvSpPr txBox="1"/>
          <p:nvPr/>
        </p:nvSpPr>
        <p:spPr>
          <a:xfrm>
            <a:off x="9224963" y="2845604"/>
            <a:ext cx="236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collecting time differences during simulation, we can determine locations where we have blind spots due a discrete sampling.</a:t>
            </a:r>
          </a:p>
          <a:p>
            <a:endParaRPr lang="en-US" dirty="0"/>
          </a:p>
          <a:p>
            <a:r>
              <a:rPr lang="en-US" dirty="0"/>
              <a:t>i.e. we can’t </a:t>
            </a:r>
            <a:r>
              <a:rPr lang="en-US" dirty="0" err="1"/>
              <a:t>accuractly</a:t>
            </a:r>
            <a:r>
              <a:rPr lang="en-US" dirty="0"/>
              <a:t> collect 0 time difference with 100 ns sampling rate.</a:t>
            </a:r>
          </a:p>
        </p:txBody>
      </p:sp>
    </p:spTree>
    <p:extLst>
      <p:ext uri="{BB962C8B-B14F-4D97-AF65-F5344CB8AC3E}">
        <p14:creationId xmlns:p14="http://schemas.microsoft.com/office/powerpoint/2010/main" val="29968237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BA37-81FA-4B35-B920-C4A2162E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533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All triangles tend to have high coverage based on the minimum time difference we can measure.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8D38F-1A9C-4C93-89AD-651FA12B8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3363" r="7423" b="3363"/>
          <a:stretch/>
        </p:blipFill>
        <p:spPr>
          <a:xfrm>
            <a:off x="1443037" y="1235895"/>
            <a:ext cx="9305925" cy="5310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15958-1F26-48C4-82AA-248B4BB38C1C}"/>
              </a:ext>
            </a:extLst>
          </p:cNvPr>
          <p:cNvSpPr txBox="1"/>
          <p:nvPr/>
        </p:nvSpPr>
        <p:spPr>
          <a:xfrm>
            <a:off x="269646" y="5534839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80%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8EFBF-6CAD-4541-BBEE-20FB7B55988F}"/>
              </a:ext>
            </a:extLst>
          </p:cNvPr>
          <p:cNvSpPr txBox="1"/>
          <p:nvPr/>
        </p:nvSpPr>
        <p:spPr>
          <a:xfrm>
            <a:off x="4210050" y="475611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RIT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D3DB9F-70A2-4DA3-B6A3-125120BBA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686836"/>
              </p:ext>
            </p:extLst>
          </p:nvPr>
        </p:nvGraphicFramePr>
        <p:xfrm>
          <a:off x="1443037" y="6181170"/>
          <a:ext cx="8559542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9492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195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39BE-730F-4D3F-A8E3-FD804B00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Triangles with larger mean distances have better coverage based on uncertainty.</a:t>
            </a:r>
          </a:p>
        </p:txBody>
      </p:sp>
      <p:pic>
        <p:nvPicPr>
          <p:cNvPr id="5" name="Content Placeholder 4" descr="A picture containing stationary, implement, pencil&#10;&#10;Description automatically generated">
            <a:extLst>
              <a:ext uri="{FF2B5EF4-FFF2-40B4-BE49-F238E27FC236}">
                <a16:creationId xmlns:a16="http://schemas.microsoft.com/office/drawing/2014/main" id="{8CAF9DF9-C5C2-45E3-AB73-2B0E1345D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9" t="3139" r="7304" b="3174"/>
          <a:stretch/>
        </p:blipFill>
        <p:spPr>
          <a:xfrm>
            <a:off x="2005675" y="1580320"/>
            <a:ext cx="8180650" cy="46997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38FF33-E4B7-4658-A6A4-62556D7B6EE5}"/>
              </a:ext>
            </a:extLst>
          </p:cNvPr>
          <p:cNvSpPr txBox="1"/>
          <p:nvPr/>
        </p:nvSpPr>
        <p:spPr>
          <a:xfrm>
            <a:off x="818842" y="5277680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30%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89486-4B8F-482A-B6AE-4DC6D4D8B3D2}"/>
              </a:ext>
            </a:extLst>
          </p:cNvPr>
          <p:cNvSpPr txBox="1"/>
          <p:nvPr/>
        </p:nvSpPr>
        <p:spPr>
          <a:xfrm>
            <a:off x="10001250" y="2981682"/>
            <a:ext cx="1762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count number of points in the net with uncertainty lower than 0.5, 1, 2, and 5 degrees for BOTH azimuth and elevation.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F57AD1-24B7-49CF-B17A-19AD44FA1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122504"/>
              </p:ext>
            </p:extLst>
          </p:nvPr>
        </p:nvGraphicFramePr>
        <p:xfrm>
          <a:off x="1393151" y="5956270"/>
          <a:ext cx="794881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620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0504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869"/>
            <a:ext cx="10515600" cy="1325563"/>
          </a:xfrm>
        </p:spPr>
        <p:txBody>
          <a:bodyPr/>
          <a:lstStyle/>
          <a:p>
            <a:r>
              <a:rPr lang="en-US" dirty="0"/>
              <a:t>We can compare the spread of uncertainties for each triangle.</a:t>
            </a:r>
          </a:p>
        </p:txBody>
      </p:sp>
      <p:pic>
        <p:nvPicPr>
          <p:cNvPr id="8" name="Picture 7" descr="A picture containing table, boat, group&#10;&#10;Description automatically generated">
            <a:extLst>
              <a:ext uri="{FF2B5EF4-FFF2-40B4-BE49-F238E27FC236}">
                <a16:creationId xmlns:a16="http://schemas.microsoft.com/office/drawing/2014/main" id="{BFA54188-1C97-47DF-9B17-53B5D351B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3426" r="8749" b="3426"/>
          <a:stretch/>
        </p:blipFill>
        <p:spPr>
          <a:xfrm>
            <a:off x="1657420" y="1530432"/>
            <a:ext cx="8896350" cy="503789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BEF135-C2D9-4015-80D2-6EAC47C55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522201"/>
              </p:ext>
            </p:extLst>
          </p:nvPr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9592CF-7FE0-4AFD-A596-178343B4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794366"/>
              </p:ext>
            </p:extLst>
          </p:nvPr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5236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354"/>
            <a:ext cx="10515600" cy="1325563"/>
          </a:xfrm>
        </p:spPr>
        <p:txBody>
          <a:bodyPr/>
          <a:lstStyle/>
          <a:p>
            <a:r>
              <a:rPr lang="en-US" dirty="0"/>
              <a:t>Triangles 6, 8, and 9 have lowest spread and median uncertainty.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A54188-1C97-47DF-9B17-53B5D351B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3" t="2406" r="8351" b="2387"/>
          <a:stretch/>
        </p:blipFill>
        <p:spPr>
          <a:xfrm>
            <a:off x="1553386" y="1431917"/>
            <a:ext cx="9085227" cy="51816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545B40-D4E5-4944-9C15-0F63B8CD5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951830"/>
              </p:ext>
            </p:extLst>
          </p:nvPr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D9A9E9-97A4-4F8C-813A-D221C5D05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255985"/>
              </p:ext>
            </p:extLst>
          </p:nvPr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463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3391</TotalTime>
  <Words>9188</Words>
  <Application>Microsoft Office PowerPoint</Application>
  <PresentationFormat>Widescreen</PresentationFormat>
  <Paragraphs>2865</Paragraphs>
  <Slides>125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0" baseType="lpstr">
      <vt:lpstr>Arial</vt:lpstr>
      <vt:lpstr>Calibri</vt:lpstr>
      <vt:lpstr>Calibri Light</vt:lpstr>
      <vt:lpstr>Cambria Math</vt:lpstr>
      <vt:lpstr>Office Theme</vt:lpstr>
      <vt:lpstr>PowerPoint Presentation</vt:lpstr>
      <vt:lpstr>The TDoA simulator</vt:lpstr>
      <vt:lpstr>Purpose Of Slides</vt:lpstr>
      <vt:lpstr>TDoA Basics</vt:lpstr>
      <vt:lpstr>TDoA data is receiver locations and time differences between each receiver. </vt:lpstr>
      <vt:lpstr>TDoA data creates hyperbolas and hyperboloids.</vt:lpstr>
      <vt:lpstr>Graphically what hyperboloid and hyperbola look like.</vt:lpstr>
      <vt:lpstr>Coordinate Transformation Introduction</vt:lpstr>
      <vt:lpstr>Calculating Azimuth and Elevation</vt:lpstr>
      <vt:lpstr>Transforming Coordinate Axes that have different origins.</vt:lpstr>
      <vt:lpstr>Transforming the Hyperbola or Hyperboloid to the Fixed Frame. Known Data.</vt:lpstr>
      <vt:lpstr>Transforming the Hyperbola or Hyperboloid to the Fixed Frame. The new Equation</vt:lpstr>
      <vt:lpstr>Hyperboloid in Fixed Frame</vt:lpstr>
      <vt:lpstr>Transforming the Hyperbola or Hyperboloid to the Fixed Frame. Visualization</vt:lpstr>
      <vt:lpstr>Creating the Hyperboloids and Hyperbolas algorithm.</vt:lpstr>
      <vt:lpstr>Changing to a 1 sided Hyperbola</vt:lpstr>
      <vt:lpstr>Choose the Hyperbola side based on the sign of the distance difference.</vt:lpstr>
      <vt:lpstr>Solution is much less ambiguous with 1 sided Hyperbolas</vt:lpstr>
      <vt:lpstr>TDoA data creates n(n-1)(n-2)/6 hyperboloids.</vt:lpstr>
      <vt:lpstr>Intersecting Hyperbolas in 2D. </vt:lpstr>
      <vt:lpstr>Removing the Fake Solutions for One-sided Hyperbolas.</vt:lpstr>
      <vt:lpstr>The one-sided method breaks down when the sign of the Time Difference is questionable. </vt:lpstr>
      <vt:lpstr>Intersecting 2 Hyperboloids results in a Hyperbola. </vt:lpstr>
      <vt:lpstr>Finding Best Solution</vt:lpstr>
      <vt:lpstr>For one-sided Hyperbolas, finding the best solution is the average of 3 points.</vt:lpstr>
      <vt:lpstr>TDoA in 2D is very sensitive to errors outside its “triangle of receivers”. </vt:lpstr>
      <vt:lpstr>Finding the best solution for two-sided hyperbolas is significantly harder.</vt:lpstr>
      <vt:lpstr>Example with no error: 2 clusters are close, but they still form a triangle. </vt:lpstr>
      <vt:lpstr>First sort the data with respect to x then y. Differentiate the data. Single out the data below 0.1 difference.</vt:lpstr>
      <vt:lpstr>Decide how many solutions there are by looking for which singled out points are clustered. </vt:lpstr>
      <vt:lpstr>The critical points to collect are the beginning, end, and all non-zero terms in Diff-1.</vt:lpstr>
      <vt:lpstr>Use critical points to identify the indices of the solution</vt:lpstr>
      <vt:lpstr>The last point in the cluster is the point directly above the identified ranges.</vt:lpstr>
      <vt:lpstr>Finally, average the solution together. </vt:lpstr>
      <vt:lpstr>Choose the “Best” Solution Flowchart</vt:lpstr>
      <vt:lpstr>Limitations to this algorithm </vt:lpstr>
      <vt:lpstr>The Satellite Problem</vt:lpstr>
      <vt:lpstr>The satellite is much closer to the station near elevation 90° than at lower elevations.</vt:lpstr>
      <vt:lpstr>The satellite is far away from the plane of the receivers except when elevation is ~0°</vt:lpstr>
      <vt:lpstr>Far away, hyperbolas look like cones.</vt:lpstr>
      <vt:lpstr>Far away, hyperbolas look like cones.</vt:lpstr>
      <vt:lpstr>The strategy for getting the satellite direction.</vt:lpstr>
      <vt:lpstr>What do the hyperboloids look like for the satellite problem?</vt:lpstr>
      <vt:lpstr>Hyperboloids intersect on a hyperbola. We can fit a line because the satellite is FAR away from the plane of stations.</vt:lpstr>
      <vt:lpstr>What does the localizing the satellite look like on a plane far away from the receivers?</vt:lpstr>
      <vt:lpstr>TDoA Receiver Options updated 12/2</vt:lpstr>
      <vt:lpstr>Coordinate Transformations Overview.</vt:lpstr>
      <vt:lpstr>The 3 Earth frames are used for different parts of the system. </vt:lpstr>
      <vt:lpstr>Transforming from Geodetic to Earth Fixed requires the shape of the Earth. We use WGS84.</vt:lpstr>
      <vt:lpstr>Transforming Satellite from Earth Inertial to Earth Fixed.</vt:lpstr>
      <vt:lpstr>Transforming from Earth Fixed to Topocentric</vt:lpstr>
      <vt:lpstr>Finding the Direction</vt:lpstr>
      <vt:lpstr>We solve TDoA on 50km, 400km, and 1200km planes. </vt:lpstr>
      <vt:lpstr>For 30 degree elevation, the fit goes out to 2x the satellite position. </vt:lpstr>
      <vt:lpstr>We fit a parametric line to the planes we solve TDoA on. </vt:lpstr>
      <vt:lpstr>To get Azimuth and Elevation from a line, we need to choose a reference point on that line. </vt:lpstr>
      <vt:lpstr>Algorithm inherent error is ±0.7° based on a 4-point Ground Track and 6 planes. </vt:lpstr>
      <vt:lpstr>Algorithm inherent error is ±0.6° based on a 4-point Ground Track and 3 planes. </vt:lpstr>
      <vt:lpstr>We can reduce TDoA intrinsic error with a few strategies.</vt:lpstr>
      <vt:lpstr>Using cones instead of hyperboloids does not improve results. </vt:lpstr>
      <vt:lpstr>With higher planes, error decreases to ±0.0003 degree in Elevation and ±0.0025 degree in Azimuth.</vt:lpstr>
      <vt:lpstr>The downside to solving on planes Gigameters away is the reference point. </vt:lpstr>
      <vt:lpstr>Solving with Least Squares is significantly faster than solving symbolically.</vt:lpstr>
      <vt:lpstr>Least Squares uses an optimization function and minimizes a cost function.</vt:lpstr>
      <vt:lpstr>An alternative cost function compares the measured and estimated time differences.</vt:lpstr>
      <vt:lpstr>Minimum distance to hyperbola least squares tends to find the solution closest to the bottom leg of the isosceles triangle that TDoA creates. </vt:lpstr>
      <vt:lpstr>Least Squares can find a solution where the Symbolic Solver cannot. The solutions vary significantly between the cost functions. </vt:lpstr>
      <vt:lpstr>3 Station TDoA Simulator High level diagram.</vt:lpstr>
      <vt:lpstr>Generating Inputs to the TDOA simulator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Notes:</vt:lpstr>
      <vt:lpstr>Changes </vt:lpstr>
      <vt:lpstr>Estimating the Uncertainty</vt:lpstr>
      <vt:lpstr>The uncertainty of some output is equal to input error times the partial derivative. </vt:lpstr>
      <vt:lpstr>For complicated functions, the partial derivatives can be estimated.</vt:lpstr>
      <vt:lpstr>For the satellite problem, the nominal input that changes is the time differences.</vt:lpstr>
      <vt:lpstr>The net uses a curve fit for range as a function of elevation.</vt:lpstr>
      <vt:lpstr>The curve fit error is small, but could be validated with more ground tracks.</vt:lpstr>
      <vt:lpstr>Errors in time tend to increase cluster spacing, increasing the area of potential locations. Precision Loss</vt:lpstr>
      <vt:lpstr>Errors in location shift 2 of the hyperbolas, but the cluster size is constant. Accuracy Loss.</vt:lpstr>
      <vt:lpstr>We consider 10 triangles for the sensitivity analysis. </vt:lpstr>
      <vt:lpstr>TDoA Receiver Options updated 12/2</vt:lpstr>
      <vt:lpstr>OAAT enables us to see which inputs are most important where.</vt:lpstr>
      <vt:lpstr>Sensitivity in time differences increases exponentially with smaller distances.</vt:lpstr>
      <vt:lpstr>OAAT enables us to see which inputs are most important where.</vt:lpstr>
      <vt:lpstr>Sensitivity in time differences increases exponentially with smaller distances, but is relative to the other time differences.</vt:lpstr>
      <vt:lpstr>At high elevations, uncertainty in the z axis of receiver 1 has high sensitivity. </vt:lpstr>
      <vt:lpstr>These max sensitivities change magnitude significantly with different triangles. Azimuth. </vt:lpstr>
      <vt:lpstr>These max sensitivities change magnitude significantly with different triangles. Elevation </vt:lpstr>
      <vt:lpstr>When we apply RSME, we can estimate the uncertainty based on OAAT.  </vt:lpstr>
      <vt:lpstr>The Time Differences tend to have a dampened sinusoid appearance.</vt:lpstr>
      <vt:lpstr>All triangles tend to have high coverage based on the minimum time difference we can measure. </vt:lpstr>
      <vt:lpstr>Triangles with larger mean distances have better coverage based on uncertainty.</vt:lpstr>
      <vt:lpstr>We can compare the spread of uncertainties for each triangle.</vt:lpstr>
      <vt:lpstr>Triangles 6, 8, and 9 have lowest spread and median uncertainty. </vt:lpstr>
      <vt:lpstr>Both Mean Distance and having the smallest max angle makes the best triangle. </vt:lpstr>
      <vt:lpstr>Best Triangles</vt:lpstr>
      <vt:lpstr>When we increase our uncertainty, OAAT assumption of linear sensitivity breaks down.</vt:lpstr>
      <vt:lpstr>We can estimate uncertainty for nonlinear problems with a Monte Carlo Approach.</vt:lpstr>
      <vt:lpstr>Monte Carlo outputs a histogram showing the spread of solutions based on the input uncertainties. </vt:lpstr>
      <vt:lpstr>When we apply RSME, we can estimate the uncertainty based on OAAT.  </vt:lpstr>
      <vt:lpstr>All triangles tend to have high coverage based on the minimum time difference we can measure. </vt:lpstr>
      <vt:lpstr>Triangles with larger mean distances have better coverage based on uncertainty.</vt:lpstr>
      <vt:lpstr>Triangles 6, 8, and 9 have lowest spread and median uncertainty. </vt:lpstr>
      <vt:lpstr>Minimum Distance to hyperbolas with least squares is most efficient method.</vt:lpstr>
      <vt:lpstr>We can predict the uncertainty based on the standard deviation instead of comparing to an absolute error.</vt:lpstr>
      <vt:lpstr>Using a minimum distance least squares solver and estimating uncertainty we get the following:</vt:lpstr>
      <vt:lpstr>This estimated uncertainty method tends to overestimate the error.</vt:lpstr>
      <vt:lpstr>Williamson is an essential element in our top 2 triangle networks. </vt:lpstr>
      <vt:lpstr>PowerPoint Presentation</vt:lpstr>
      <vt:lpstr>At Low elevations, the estimated uncertainty has poor agreement with absolute.</vt:lpstr>
      <vt:lpstr>At Low elevations, the estimated uncertainty has poor agreement with absolute.</vt:lpstr>
      <vt:lpstr>At low elevations, the normal assumption breaks down, causing the % difference. </vt:lpstr>
      <vt:lpstr>Next 3 slides are past Monte Carlo runs. These are kept for comparison purposes.</vt:lpstr>
      <vt:lpstr>Both Mean Distance and having the smallest max angle makes the best triangle. </vt:lpstr>
      <vt:lpstr>Least Squares Results in higher coverage, but suffers with slightly higher uncertainty. </vt:lpstr>
      <vt:lpstr>Comparing estimated and measured time difference results in worse Azimuth uncertainty.</vt:lpstr>
      <vt:lpstr>Best Triangles</vt:lpstr>
      <vt:lpstr>Solving with more than 3 stations</vt:lpstr>
      <vt:lpstr>With 4 base stations, we find 4 possible directions. We can use an average direction from this, or use least squares.</vt:lpstr>
      <vt:lpstr>Average direction may be useful. The error for solving a point is large with no input noise.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Inputs to the TDOA simulator</dc:title>
  <dc:creator>Andrew deVries</dc:creator>
  <cp:lastModifiedBy>Anthony I.</cp:lastModifiedBy>
  <cp:revision>201</cp:revision>
  <dcterms:created xsi:type="dcterms:W3CDTF">2019-10-18T04:17:12Z</dcterms:created>
  <dcterms:modified xsi:type="dcterms:W3CDTF">2020-01-29T14:26:21Z</dcterms:modified>
</cp:coreProperties>
</file>